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9"/>
  </p:notesMasterIdLst>
  <p:sldIdLst>
    <p:sldId id="256" r:id="rId2"/>
    <p:sldId id="770" r:id="rId3"/>
    <p:sldId id="259" r:id="rId4"/>
    <p:sldId id="258" r:id="rId5"/>
    <p:sldId id="274" r:id="rId6"/>
    <p:sldId id="772" r:id="rId7"/>
    <p:sldId id="264" r:id="rId8"/>
    <p:sldId id="262" r:id="rId9"/>
    <p:sldId id="265" r:id="rId10"/>
    <p:sldId id="266" r:id="rId11"/>
    <p:sldId id="267" r:id="rId12"/>
    <p:sldId id="773" r:id="rId13"/>
    <p:sldId id="277" r:id="rId14"/>
    <p:sldId id="769" r:id="rId15"/>
    <p:sldId id="634" r:id="rId16"/>
    <p:sldId id="745" r:id="rId17"/>
    <p:sldId id="757" r:id="rId18"/>
    <p:sldId id="762" r:id="rId19"/>
    <p:sldId id="640" r:id="rId20"/>
    <p:sldId id="749" r:id="rId21"/>
    <p:sldId id="643" r:id="rId22"/>
    <p:sldId id="639" r:id="rId23"/>
    <p:sldId id="644" r:id="rId24"/>
    <p:sldId id="723" r:id="rId25"/>
    <p:sldId id="761" r:id="rId26"/>
    <p:sldId id="728" r:id="rId27"/>
    <p:sldId id="726" r:id="rId28"/>
    <p:sldId id="747" r:id="rId29"/>
    <p:sldId id="276" r:id="rId30"/>
    <p:sldId id="280" r:id="rId31"/>
    <p:sldId id="731" r:id="rId32"/>
    <p:sldId id="704" r:id="rId33"/>
    <p:sldId id="730" r:id="rId34"/>
    <p:sldId id="281" r:id="rId35"/>
    <p:sldId id="631" r:id="rId36"/>
    <p:sldId id="756" r:id="rId37"/>
    <p:sldId id="767" r:id="rId38"/>
    <p:sldId id="727" r:id="rId39"/>
    <p:sldId id="732" r:id="rId40"/>
    <p:sldId id="661" r:id="rId41"/>
    <p:sldId id="755" r:id="rId42"/>
    <p:sldId id="763" r:id="rId43"/>
    <p:sldId id="660" r:id="rId44"/>
    <p:sldId id="754" r:id="rId45"/>
    <p:sldId id="765" r:id="rId46"/>
    <p:sldId id="736" r:id="rId47"/>
    <p:sldId id="766" r:id="rId48"/>
    <p:sldId id="764" r:id="rId49"/>
    <p:sldId id="784" r:id="rId50"/>
    <p:sldId id="760" r:id="rId51"/>
    <p:sldId id="782" r:id="rId52"/>
    <p:sldId id="785" r:id="rId53"/>
    <p:sldId id="786" r:id="rId54"/>
    <p:sldId id="787" r:id="rId55"/>
    <p:sldId id="751" r:id="rId56"/>
    <p:sldId id="788" r:id="rId57"/>
    <p:sldId id="729" r:id="rId58"/>
    <p:sldId id="789" r:id="rId59"/>
    <p:sldId id="790" r:id="rId60"/>
    <p:sldId id="733" r:id="rId61"/>
    <p:sldId id="319" r:id="rId62"/>
    <p:sldId id="753" r:id="rId63"/>
    <p:sldId id="791" r:id="rId64"/>
    <p:sldId id="768" r:id="rId65"/>
    <p:sldId id="792" r:id="rId66"/>
    <p:sldId id="793" r:id="rId67"/>
    <p:sldId id="750" r:id="rId68"/>
    <p:sldId id="794" r:id="rId69"/>
    <p:sldId id="774" r:id="rId70"/>
    <p:sldId id="795" r:id="rId71"/>
    <p:sldId id="796" r:id="rId72"/>
    <p:sldId id="797" r:id="rId73"/>
    <p:sldId id="800" r:id="rId74"/>
    <p:sldId id="775" r:id="rId75"/>
    <p:sldId id="746" r:id="rId76"/>
    <p:sldId id="776" r:id="rId77"/>
    <p:sldId id="777" r:id="rId78"/>
    <p:sldId id="801" r:id="rId79"/>
    <p:sldId id="744" r:id="rId80"/>
    <p:sldId id="802" r:id="rId81"/>
    <p:sldId id="347" r:id="rId82"/>
    <p:sldId id="803" r:id="rId83"/>
    <p:sldId id="828" r:id="rId84"/>
    <p:sldId id="720" r:id="rId85"/>
    <p:sldId id="346" r:id="rId86"/>
    <p:sldId id="680" r:id="rId87"/>
    <p:sldId id="829" r:id="rId8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95" Type="http://schemas.microsoft.com/office/2015/10/relationships/revisionInfo" Target="revisionInfo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media/image1.png>
</file>

<file path=ppt/media/image10.png>
</file>

<file path=ppt/media/image100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jpeg>
</file>

<file path=ppt/media/image3.jpeg>
</file>

<file path=ppt/media/image30.jpe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40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jpeg>
</file>

<file path=ppt/media/image55.png>
</file>

<file path=ppt/media/image56.png>
</file>

<file path=ppt/media/image57.sv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jpe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50.png>
</file>

<file path=ppt/media/image76.png>
</file>

<file path=ppt/media/image760.png>
</file>

<file path=ppt/media/image77.png>
</file>

<file path=ppt/media/image770.png>
</file>

<file path=ppt/media/image78.png>
</file>

<file path=ppt/media/image79.png>
</file>

<file path=ppt/media/image790.png>
</file>

<file path=ppt/media/image8.jpg>
</file>

<file path=ppt/media/image80.png>
</file>

<file path=ppt/media/image81.png>
</file>

<file path=ppt/media/image82.png>
</file>

<file path=ppt/media/image83.png>
</file>

<file path=ppt/media/image830.png>
</file>

<file path=ppt/media/image84.png>
</file>

<file path=ppt/media/image85.png>
</file>

<file path=ppt/media/image850.png>
</file>

<file path=ppt/media/image86.jp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50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23/02/2026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7BB845-5EDE-4644-BE7F-B673B342B3A7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500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456D-5ACD-4673-BCE9-52505EC32CEF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2639-5270-4811-807B-89D4AE95E7ED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2976C-D408-4E27-8D02-D7795F6D8A01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3083-041D-491F-A9FE-D51D99E0B41E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455E6-A1CA-4CB6-9964-88D5086DA5CA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2E38-24C1-4A8F-B916-1E714FC129DD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7BCDC-BAA6-44B5-B642-6F28D623ABB1}" type="datetime1">
              <a:rPr lang="en-GB" smtClean="0"/>
              <a:t>23/02/2026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4BEC3-2CF9-4B19-A0A5-E70A0675B677}" type="datetime1">
              <a:rPr lang="en-GB" smtClean="0"/>
              <a:t>23/02/2026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8BFD-B06D-4A45-8453-724AC7BA29C5}" type="datetime1">
              <a:rPr lang="en-GB" smtClean="0"/>
              <a:t>23/02/2026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99B0-2926-4194-B668-6A0D6123824C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426-21FD-40F4-9F0B-AD19F2317DCA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9896D-5D36-4D31-A0CE-0C2BFB17B225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0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26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0.png"/><Relationship Id="rId5" Type="http://schemas.openxmlformats.org/officeDocument/2006/relationships/image" Target="../media/image760.png"/><Relationship Id="rId4" Type="http://schemas.openxmlformats.org/officeDocument/2006/relationships/image" Target="../media/image75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79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8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ckoverflow.com/questions/54098364/understanding-channel-in-convolution-neural-network-cnn-input-shape-and-output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85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emf"/><Relationship Id="rId4" Type="http://schemas.openxmlformats.org/officeDocument/2006/relationships/hyperlink" Target="https://www.deeplearningbook.org/contents/convnets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311.2901v3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people/karpathy/cnnembed/" TargetMode="External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3385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409.1556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Two-types-of-fine-tuning-techniques-using-pretrained-model-trained-on-ImageNet-The-first_fig2_339658226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hyperlink" Target="http://host.robots.ox.ac.uk/pascal/VO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arxiv.org/abs/1405.0312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4294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411.4038" TargetMode="External"/><Relationship Id="rId4" Type="http://schemas.openxmlformats.org/officeDocument/2006/relationships/image" Target="../media/image7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511.00561" TargetMode="External"/><Relationship Id="rId4" Type="http://schemas.openxmlformats.org/officeDocument/2006/relationships/image" Target="../media/image7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towardsdatascience.com/understand-transposed-convolutions-and-build-your-own-transposed-convolution-layer-from-scratch-4f5d97b2967/" TargetMode="External"/><Relationship Id="rId4" Type="http://schemas.openxmlformats.org/officeDocument/2006/relationships/image" Target="../media/image8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hyperlink" Target="https://arxiv.org/abs/1505.04597" TargetMode="Externa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hyperlink" Target="https://arxiv.org/abs/1311.2524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7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9.png"/><Relationship Id="rId5" Type="http://schemas.openxmlformats.org/officeDocument/2006/relationships/image" Target="../media/image330.png"/><Relationship Id="rId4" Type="http://schemas.openxmlformats.org/officeDocument/2006/relationships/hyperlink" Target="https://arxiv.org/abs/1504.08083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arxiv.org/abs/1506.01497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sightsimaging.springeropen.com/articles/10.1007/s13244-018-0639-9" TargetMode="Externa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3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hyperlink" Target="https://arxiv.org/abs/1506.02640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6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2.00434" TargetMode="External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rxiv.org/abs/1703.06870" TargetMode="External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png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0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cocodataset.org/" TargetMode="External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hyperlink" Target="https://arxiv.org/abs/2005.12872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ai.meta.com/research/publications/sam-2-segment-anything-in-images-and-videos/" TargetMode="External"/><Relationship Id="rId2" Type="http://schemas.openxmlformats.org/officeDocument/2006/relationships/hyperlink" Target="https://arxiv.org/abs/2304.02643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112.10741" TargetMode="External"/><Relationship Id="rId2" Type="http://schemas.openxmlformats.org/officeDocument/2006/relationships/hyperlink" Target="https://openai.com/dall-e-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hyperlink" Target="https://www.midjourney.com/" TargetMode="External"/><Relationship Id="rId4" Type="http://schemas.openxmlformats.org/officeDocument/2006/relationships/hyperlink" Target="https://imagen.research.google/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png"/><Relationship Id="rId3" Type="http://schemas.openxmlformats.org/officeDocument/2006/relationships/image" Target="../media/image121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125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124.png"/><Relationship Id="rId4" Type="http://schemas.openxmlformats.org/officeDocument/2006/relationships/image" Target="../media/image122.png"/><Relationship Id="rId9" Type="http://schemas.openxmlformats.org/officeDocument/2006/relationships/hyperlink" Target="https://github.com/ultralytics/ultralytics" TargetMode="Externa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E4890-E6FF-2E7F-8135-25115B14B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Artificial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BA360-D52F-9E69-AAAC-C9153930B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Primary </a:t>
            </a:r>
            <a:r>
              <a:rPr lang="en-GB" dirty="0" err="1"/>
              <a:t>Colors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0FD48-7AF4-0782-AE03-F9A1658A7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0200" cy="4351338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de-DE" dirty="0"/>
              <a:t>standardization: </a:t>
            </a:r>
          </a:p>
          <a:p>
            <a:pPr marL="0" indent="0" algn="l">
              <a:buNone/>
            </a:pPr>
            <a:r>
              <a:rPr lang="de-DE" dirty="0"/>
              <a:t>use of specific wavelengths for three primary colors red, green, and blue</a:t>
            </a:r>
          </a:p>
          <a:p>
            <a:pPr marL="0" indent="0" algn="l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 algn="l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can reproduce (almost) all visible colors by mixing with different intensities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for printing:</a:t>
            </a:r>
          </a:p>
          <a:p>
            <a:pPr marL="0" indent="0">
              <a:buNone/>
            </a:pPr>
            <a:r>
              <a:rPr lang="de-DE" dirty="0"/>
              <a:t>primary colors of pigments each absorb one primary color of light</a:t>
            </a:r>
          </a:p>
        </p:txBody>
      </p:sp>
      <p:pic>
        <p:nvPicPr>
          <p:cNvPr id="5" name="Picture 4" descr="A diagram of different colors&#10;&#10;Description automatically generated">
            <a:extLst>
              <a:ext uri="{FF2B5EF4-FFF2-40B4-BE49-F238E27FC236}">
                <a16:creationId xmlns:a16="http://schemas.microsoft.com/office/drawing/2014/main" id="{BEA43B42-2924-8901-D19A-D840BCCAE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682" y="0"/>
            <a:ext cx="4455516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773B0-F6FA-3D14-52F5-6EA7F3B48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43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C6E0-580D-6442-FF37-800F6DE4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RGB </a:t>
            </a:r>
            <a:r>
              <a:rPr lang="en-GB" dirty="0" err="1"/>
              <a:t>Color</a:t>
            </a:r>
            <a:r>
              <a:rPr lang="en-GB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35FE9-5189-CBF8-37BF-AA2FC19BE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24699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color model for monitors and cameras</a:t>
            </a:r>
          </a:p>
          <a:p>
            <a:pPr marL="0" indent="0">
              <a:buNone/>
            </a:pPr>
            <a:r>
              <a:rPr lang="de-DE" sz="2400" dirty="0"/>
              <a:t>(other color models: CMYK, HSV, ...)</a:t>
            </a:r>
          </a:p>
        </p:txBody>
      </p:sp>
      <p:pic>
        <p:nvPicPr>
          <p:cNvPr id="5" name="Picture 4" descr="A diagram of a cube&#10;&#10;Description automatically generated">
            <a:extLst>
              <a:ext uri="{FF2B5EF4-FFF2-40B4-BE49-F238E27FC236}">
                <a16:creationId xmlns:a16="http://schemas.microsoft.com/office/drawing/2014/main" id="{4E37037E-A991-A4D5-FE7A-86139F683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899" y="5080"/>
            <a:ext cx="4829101" cy="422048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2BD45-DD41-6341-0CA7-2E741967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11</a:t>
            </a:fld>
            <a:endParaRPr lang="en-GB"/>
          </a:p>
        </p:txBody>
      </p:sp>
      <p:pic>
        <p:nvPicPr>
          <p:cNvPr id="7" name="Picture 6" descr="A colorful cube with a white background&#10;&#10;Description automatically generated">
            <a:extLst>
              <a:ext uri="{FF2B5EF4-FFF2-40B4-BE49-F238E27FC236}">
                <a16:creationId xmlns:a16="http://schemas.microsoft.com/office/drawing/2014/main" id="{05E50D8A-3B45-5991-BBAE-E30358317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028" y="4009238"/>
            <a:ext cx="2865657" cy="2563441"/>
          </a:xfrm>
          <a:prstGeom prst="rect">
            <a:avLst/>
          </a:prstGeom>
        </p:spPr>
      </p:pic>
      <p:pic>
        <p:nvPicPr>
          <p:cNvPr id="8" name="Picture 7" descr="A diagram of components&#10;&#10;Description automatically generated">
            <a:extLst>
              <a:ext uri="{FF2B5EF4-FFF2-40B4-BE49-F238E27FC236}">
                <a16:creationId xmlns:a16="http://schemas.microsoft.com/office/drawing/2014/main" id="{E3D73339-2289-803C-504B-A8DB9F2C8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5" y="3438516"/>
            <a:ext cx="6873729" cy="32840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3879C9-9C8E-460C-4BA2-1A08C1DE57EA}"/>
                  </a:ext>
                </a:extLst>
              </p:cNvPr>
              <p:cNvSpPr txBox="1"/>
              <p:nvPr/>
            </p:nvSpPr>
            <p:spPr>
              <a:xfrm>
                <a:off x="8115789" y="5214456"/>
                <a:ext cx="234498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dirty="0"/>
                  <a:t>RGB 24-bit color cube</a:t>
                </a:r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de-DE" dirty="0"/>
                  <a:t> bits)</a:t>
                </a:r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3879C9-9C8E-460C-4BA2-1A08C1DE57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5789" y="5214456"/>
                <a:ext cx="2344981" cy="646331"/>
              </a:xfrm>
              <a:prstGeom prst="rect">
                <a:avLst/>
              </a:prstGeom>
              <a:blipFill>
                <a:blip r:embed="rId5"/>
                <a:stretch>
                  <a:fillRect l="-2078" t="-3774" r="-2078" b="-150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8A1CE539-012C-588E-45E0-28A720E059DC}"/>
              </a:ext>
            </a:extLst>
          </p:cNvPr>
          <p:cNvSpPr txBox="1"/>
          <p:nvPr/>
        </p:nvSpPr>
        <p:spPr>
          <a:xfrm>
            <a:off x="668867" y="2977386"/>
            <a:ext cx="1789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color</a:t>
            </a:r>
            <a:r>
              <a:rPr lang="en-GB" sz="2400" dirty="0"/>
              <a:t> pixels: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3EA1A5-F41D-4435-0ACF-662F1E176F6F}"/>
              </a:ext>
            </a:extLst>
          </p:cNvPr>
          <p:cNvSpPr txBox="1"/>
          <p:nvPr/>
        </p:nvSpPr>
        <p:spPr>
          <a:xfrm>
            <a:off x="4385733" y="4309533"/>
            <a:ext cx="2358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 intensity “channels”</a:t>
            </a:r>
          </a:p>
        </p:txBody>
      </p:sp>
    </p:spTree>
    <p:extLst>
      <p:ext uri="{BB962C8B-B14F-4D97-AF65-F5344CB8AC3E}">
        <p14:creationId xmlns:p14="http://schemas.microsoft.com/office/powerpoint/2010/main" val="2558716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10FA587-3619-E7AE-35F0-6CF7B687D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404" y="4252334"/>
            <a:ext cx="6248400" cy="2333669"/>
          </a:xfrm>
          <a:prstGeom prst="rect">
            <a:avLst/>
          </a:prstGeom>
        </p:spPr>
      </p:pic>
      <p:pic>
        <p:nvPicPr>
          <p:cNvPr id="9" name="Picture 8" descr="A close-up of a grid&#10;&#10;Description automatically generated">
            <a:extLst>
              <a:ext uri="{FF2B5EF4-FFF2-40B4-BE49-F238E27FC236}">
                <a16:creationId xmlns:a16="http://schemas.microsoft.com/office/drawing/2014/main" id="{465CF0C7-E336-12B4-2022-27B6E8C54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873" y="2030970"/>
            <a:ext cx="4659462" cy="21370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C92427-7E68-E857-B95C-840E09CF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Color</a:t>
            </a:r>
            <a:r>
              <a:rPr lang="en-GB" dirty="0"/>
              <a:t> Sensing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952E8-2377-9E32-08A5-5BEC24865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455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single image sensor with one of three </a:t>
            </a:r>
            <a:r>
              <a:rPr lang="en-GB" dirty="0" err="1"/>
              <a:t>color</a:t>
            </a:r>
            <a:r>
              <a:rPr lang="en-GB" dirty="0"/>
              <a:t> filters in front of each pixel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estimation of missing </a:t>
            </a:r>
            <a:r>
              <a:rPr lang="en-GB" dirty="0" err="1"/>
              <a:t>color</a:t>
            </a:r>
            <a:r>
              <a:rPr lang="en-GB" dirty="0"/>
              <a:t> values for each pixel by interpolation from </a:t>
            </a:r>
            <a:r>
              <a:rPr lang="en-GB" dirty="0" err="1"/>
              <a:t>neighboring</a:t>
            </a:r>
            <a:r>
              <a:rPr lang="en-GB" dirty="0"/>
              <a:t> pixels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full-</a:t>
            </a:r>
            <a:r>
              <a:rPr lang="en-GB" dirty="0" err="1"/>
              <a:t>color</a:t>
            </a:r>
            <a:r>
              <a:rPr lang="en-GB" dirty="0"/>
              <a:t>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5708A-4530-01A7-2221-940752FC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12</a:t>
            </a:fld>
            <a:endParaRPr lang="en-GB"/>
          </a:p>
        </p:txBody>
      </p:sp>
      <p:pic>
        <p:nvPicPr>
          <p:cNvPr id="6" name="Picture 5" descr="A diagram of different colors&#10;&#10;AI-generated content may be incorrect.">
            <a:extLst>
              <a:ext uri="{FF2B5EF4-FFF2-40B4-BE49-F238E27FC236}">
                <a16:creationId xmlns:a16="http://schemas.microsoft.com/office/drawing/2014/main" id="{42FA2997-CBA9-2C78-195C-C6E8152EA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36" y="136525"/>
            <a:ext cx="4206535" cy="160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59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501F-E730-1538-3B8A-CF9308EF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3AE0-DE24-6AAC-A09B-2FA857640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transformations from image to image</a:t>
            </a:r>
          </a:p>
          <a:p>
            <a:pPr marL="0" indent="0">
              <a:buNone/>
            </a:pPr>
            <a:r>
              <a:rPr lang="de-DE" dirty="0"/>
              <a:t>(such as scaling, smoothing, sharpening, or contrast stretching)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facilitate either machine perception or just human interpretation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B3CCE-156D-72BD-3B48-ECC0352A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4" descr="A collage of a person with his tongue out&#10;&#10;Description automatically generated">
            <a:extLst>
              <a:ext uri="{FF2B5EF4-FFF2-40B4-BE49-F238E27FC236}">
                <a16:creationId xmlns:a16="http://schemas.microsoft.com/office/drawing/2014/main" id="{E3FDD497-3524-63D6-A651-21085D776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11" y="2882287"/>
            <a:ext cx="3509590" cy="1950889"/>
          </a:xfrm>
          <a:prstGeom prst="rect">
            <a:avLst/>
          </a:prstGeom>
        </p:spPr>
      </p:pic>
      <p:pic>
        <p:nvPicPr>
          <p:cNvPr id="7" name="Picture 6" descr="A close-up of a pile of coffee beans&#10;&#10;AI-generated content may be incorrect.">
            <a:extLst>
              <a:ext uri="{FF2B5EF4-FFF2-40B4-BE49-F238E27FC236}">
                <a16:creationId xmlns:a16="http://schemas.microsoft.com/office/drawing/2014/main" id="{2E515060-A076-DAAC-B199-1ABC42856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484" y="2882287"/>
            <a:ext cx="1973751" cy="1950889"/>
          </a:xfrm>
          <a:prstGeom prst="rect">
            <a:avLst/>
          </a:prstGeom>
        </p:spPr>
      </p:pic>
      <p:pic>
        <p:nvPicPr>
          <p:cNvPr id="9" name="Picture 8" descr="Close-up of coffee beans&#10;&#10;AI-generated content may be incorrect.">
            <a:extLst>
              <a:ext uri="{FF2B5EF4-FFF2-40B4-BE49-F238E27FC236}">
                <a16:creationId xmlns:a16="http://schemas.microsoft.com/office/drawing/2014/main" id="{6B7DEBF3-AD3A-DDBA-B85B-C21443BFD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663" y="2882287"/>
            <a:ext cx="1958141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2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43" y="1476531"/>
            <a:ext cx="9290114" cy="538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69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4D7E3-700E-1091-5389-5C4155B94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93A203-1041-8C0A-7D41-9E112248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15</a:t>
            </a:fld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FDE9-1753-8781-B511-6E9614437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3" y="1919288"/>
            <a:ext cx="6402386" cy="46339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prime example (and also foundation for detection and segmentation):</a:t>
            </a:r>
          </a:p>
          <a:p>
            <a:pPr marL="0" indent="0">
              <a:buNone/>
            </a:pPr>
            <a:r>
              <a:rPr lang="en-GB" sz="2600" dirty="0"/>
              <a:t>image classification (whole-image class recognition) according to generic object categories (e.g., cat)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plain </a:t>
            </a:r>
            <a:r>
              <a:rPr lang="en-GB" sz="2600" dirty="0" err="1"/>
              <a:t>keypoint</a:t>
            </a:r>
            <a:r>
              <a:rPr lang="en-GB" sz="2600" dirty="0"/>
              <a:t>-feature matching only really works for specific instances of a class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need to compare with generic objects </a:t>
            </a:r>
            <a:r>
              <a:rPr lang="en-GB" sz="2600" dirty="0"/>
              <a:t>(e.g., kind of “abstract cat”)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Let’s </a:t>
            </a:r>
            <a:r>
              <a:rPr lang="en-GB" sz="2600" dirty="0"/>
              <a:t>learn it from data …</a:t>
            </a:r>
          </a:p>
        </p:txBody>
      </p:sp>
      <p:pic>
        <p:nvPicPr>
          <p:cNvPr id="1026" name="Picture 2" descr="Different Cat Breeds, all You Need to Know | Myawesomecat.com">
            <a:extLst>
              <a:ext uri="{FF2B5EF4-FFF2-40B4-BE49-F238E27FC236}">
                <a16:creationId xmlns:a16="http://schemas.microsoft.com/office/drawing/2014/main" id="{F3786512-1124-EFBD-5C23-4ECFF1CE4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585" y="4102641"/>
            <a:ext cx="2367496" cy="145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ute Animal Aesthetic Wall Collage Kit 60pcs, Instant Download, Kid ...">
            <a:extLst>
              <a:ext uri="{FF2B5EF4-FFF2-40B4-BE49-F238E27FC236}">
                <a16:creationId xmlns:a16="http://schemas.microsoft.com/office/drawing/2014/main" id="{D75544C2-4A68-F54D-D427-1DCC3D650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171" y="136525"/>
            <a:ext cx="3984629" cy="3585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B51D46-F657-D01A-A957-B863C10D3D4B}"/>
              </a:ext>
            </a:extLst>
          </p:cNvPr>
          <p:cNvSpPr txBox="1"/>
          <p:nvPr/>
        </p:nvSpPr>
        <p:spPr>
          <a:xfrm>
            <a:off x="9608081" y="4509366"/>
            <a:ext cx="2583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What if you haven’t seen this very cat before?</a:t>
            </a:r>
          </a:p>
        </p:txBody>
      </p:sp>
    </p:spTree>
    <p:extLst>
      <p:ext uri="{BB962C8B-B14F-4D97-AF65-F5344CB8AC3E}">
        <p14:creationId xmlns:p14="http://schemas.microsoft.com/office/powerpoint/2010/main" val="2583285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80FCFA-0D46-F182-7E4C-2429039A1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Classification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5A9EFF-D39C-EB59-07EB-D03D13208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059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C1936-AE8E-BDC7-4F55-A18D3664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MNIST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D3119A-5584-8049-4769-A82FDFD02F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14925" cy="4351338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Modified National Institute of Standards and Technology</a:t>
                </a:r>
              </a:p>
              <a:p>
                <a:r>
                  <a:rPr lang="de-DE" dirty="0"/>
                  <a:t>handwritten digits (10 classes)</a:t>
                </a:r>
              </a:p>
              <a:p>
                <a:r>
                  <a:rPr lang="de-DE" dirty="0"/>
                  <a:t>black and white images</a:t>
                </a: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pixels</a:t>
                </a:r>
              </a:p>
              <a:p>
                <a:r>
                  <a:rPr lang="de-DE" dirty="0"/>
                  <a:t>60k training and 10k test images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D3119A-5584-8049-4769-A82FDFD02F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14925" cy="4351338"/>
              </a:xfrm>
              <a:blipFill>
                <a:blip r:embed="rId2"/>
                <a:stretch>
                  <a:fillRect l="-2145" t="-2381" r="-13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1B76A-A6F0-ED0D-A7AC-083824C7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5" descr="A number on a black background&#10;&#10;AI-generated content may be incorrect.">
            <a:extLst>
              <a:ext uri="{FF2B5EF4-FFF2-40B4-BE49-F238E27FC236}">
                <a16:creationId xmlns:a16="http://schemas.microsoft.com/office/drawing/2014/main" id="{8FC4E49D-3991-A31E-BC03-DE901A39C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43" y="2015067"/>
            <a:ext cx="5969055" cy="296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601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6AA2-1E5E-FFF1-28E5-4F6790FFA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CIFAR-10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AA76F-EF8C-33FA-18C0-8E2C16FDAB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624757" cy="4351338"/>
              </a:xfrm>
            </p:spPr>
            <p:txBody>
              <a:bodyPr/>
              <a:lstStyle/>
              <a:p>
                <a:r>
                  <a:rPr lang="de-DE" dirty="0"/>
                  <a:t>Canadian Institute for Advanced Research</a:t>
                </a:r>
              </a:p>
              <a:p>
                <a:r>
                  <a:rPr lang="de-DE" dirty="0"/>
                  <a:t>10 different labeled object classes</a:t>
                </a:r>
              </a:p>
              <a:p>
                <a:r>
                  <a:rPr lang="de-DE" dirty="0"/>
                  <a:t>color images</a:t>
                </a:r>
              </a:p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×32</m:t>
                    </m:r>
                  </m:oMath>
                </a14:m>
                <a:r>
                  <a:rPr lang="de-DE" dirty="0"/>
                  <a:t> pixels</a:t>
                </a:r>
              </a:p>
              <a:p>
                <a:r>
                  <a:rPr lang="de-DE" dirty="0"/>
                  <a:t>50k training and 10k test images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AA76F-EF8C-33FA-18C0-8E2C16FDAB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624757" cy="4351338"/>
              </a:xfrm>
              <a:blipFill>
                <a:blip r:embed="rId2"/>
                <a:stretch>
                  <a:fillRect l="-2375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430C8-5979-BABF-79D0-B7A0AA8FA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18</a:t>
            </a:fld>
            <a:endParaRPr lang="en-GB"/>
          </a:p>
        </p:txBody>
      </p:sp>
      <p:pic>
        <p:nvPicPr>
          <p:cNvPr id="6" name="Picture 5" descr="A collage of images of animals and cars&#10;&#10;AI-generated content may be incorrect.">
            <a:extLst>
              <a:ext uri="{FF2B5EF4-FFF2-40B4-BE49-F238E27FC236}">
                <a16:creationId xmlns:a16="http://schemas.microsoft.com/office/drawing/2014/main" id="{D5D6AA8C-7EAE-2075-B184-C702D30DC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957" y="1101603"/>
            <a:ext cx="6729043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22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single column&#10;&#10;AI-generated content may be incorrect.">
            <a:extLst>
              <a:ext uri="{FF2B5EF4-FFF2-40B4-BE49-F238E27FC236}">
                <a16:creationId xmlns:a16="http://schemas.microsoft.com/office/drawing/2014/main" id="{BC116EF6-8361-256F-3C88-DB74586C6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596" y="2389538"/>
            <a:ext cx="8119890" cy="30106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441EAD-D722-0E92-F37F-500D79A9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Linear Regression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E51BD0-9AE2-F01C-7910-250A7774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19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32EDC7-9D5E-6A14-55FD-6E109CF6BF29}"/>
              </a:ext>
            </a:extLst>
          </p:cNvPr>
          <p:cNvSpPr txBox="1"/>
          <p:nvPr/>
        </p:nvSpPr>
        <p:spPr>
          <a:xfrm>
            <a:off x="4459444" y="5669427"/>
            <a:ext cx="1902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intensity values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76A3A0-F7C7-F970-FE1C-2680B35965E5}"/>
              </a:ext>
            </a:extLst>
          </p:cNvPr>
          <p:cNvCxnSpPr>
            <a:cxnSpLocks/>
          </p:cNvCxnSpPr>
          <p:nvPr/>
        </p:nvCxnSpPr>
        <p:spPr>
          <a:xfrm flipV="1">
            <a:off x="5369520" y="4919015"/>
            <a:ext cx="708210" cy="8064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7087094-D4B4-3E9B-B2E8-C26237C18259}"/>
              </a:ext>
            </a:extLst>
          </p:cNvPr>
          <p:cNvSpPr txBox="1"/>
          <p:nvPr/>
        </p:nvSpPr>
        <p:spPr>
          <a:xfrm>
            <a:off x="3411568" y="5325381"/>
            <a:ext cx="881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matrix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F607F4B-6641-68AA-3634-B4BF368A1716}"/>
              </a:ext>
            </a:extLst>
          </p:cNvPr>
          <p:cNvCxnSpPr/>
          <p:nvPr/>
        </p:nvCxnSpPr>
        <p:spPr>
          <a:xfrm flipV="1">
            <a:off x="4148667" y="4876795"/>
            <a:ext cx="524933" cy="503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7BC398-6BDF-2B36-F8C7-BE04CA04BEC0}"/>
              </a:ext>
            </a:extLst>
          </p:cNvPr>
          <p:cNvSpPr txBox="1"/>
          <p:nvPr/>
        </p:nvSpPr>
        <p:spPr>
          <a:xfrm>
            <a:off x="2172888" y="1627459"/>
            <a:ext cx="64756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simplified example: 4-pixel image, 3 classes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4ADB8-0EBB-7174-F163-168F4C49F552}"/>
              </a:ext>
            </a:extLst>
          </p:cNvPr>
          <p:cNvSpPr txBox="1"/>
          <p:nvPr/>
        </p:nvSpPr>
        <p:spPr>
          <a:xfrm>
            <a:off x="838200" y="6370493"/>
            <a:ext cx="450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need for one common image size per model</a:t>
            </a:r>
          </a:p>
        </p:txBody>
      </p:sp>
    </p:spTree>
    <p:extLst>
      <p:ext uri="{BB962C8B-B14F-4D97-AF65-F5344CB8AC3E}">
        <p14:creationId xmlns:p14="http://schemas.microsoft.com/office/powerpoint/2010/main" val="387031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615242-9AE4-EA1E-7DFA-9BD7D9F6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 of Computer Vision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2D6020-0298-0BE4-47C3-5CABE1209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extract semantic information from digital image data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to be used for decision making support or automated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807719-B5C6-E0AE-4F7D-D21E5E34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8C551-A1C9-DC8A-B8E3-C77D4B79702A}"/>
              </a:ext>
            </a:extLst>
          </p:cNvPr>
          <p:cNvSpPr txBox="1"/>
          <p:nvPr/>
        </p:nvSpPr>
        <p:spPr>
          <a:xfrm>
            <a:off x="431800" y="3421100"/>
            <a:ext cx="4309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challenging problem:</a:t>
            </a:r>
          </a:p>
          <a:p>
            <a:r>
              <a:rPr lang="en-GB" sz="2400" dirty="0"/>
              <a:t>images are only 2D projections of the 3D world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5A32DF-0206-1374-CB3A-BB64F9900A36}"/>
              </a:ext>
            </a:extLst>
          </p:cNvPr>
          <p:cNvGrpSpPr/>
          <p:nvPr/>
        </p:nvGrpSpPr>
        <p:grpSpPr>
          <a:xfrm>
            <a:off x="5113864" y="3064890"/>
            <a:ext cx="6553200" cy="2621006"/>
            <a:chOff x="4597400" y="3555957"/>
            <a:chExt cx="6553200" cy="2621006"/>
          </a:xfrm>
        </p:grpSpPr>
        <p:pic>
          <p:nvPicPr>
            <p:cNvPr id="8" name="Picture 7" descr="A house with trees and a fence&#10;&#10;AI-generated content may be incorrect.">
              <a:extLst>
                <a:ext uri="{FF2B5EF4-FFF2-40B4-BE49-F238E27FC236}">
                  <a16:creationId xmlns:a16="http://schemas.microsoft.com/office/drawing/2014/main" id="{630D5ACC-07B6-E15A-2AFC-6C8D2A115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1333" y="3555957"/>
              <a:ext cx="4155253" cy="2621006"/>
            </a:xfrm>
            <a:prstGeom prst="rect">
              <a:avLst/>
            </a:prstGeom>
          </p:spPr>
        </p:pic>
        <p:pic>
          <p:nvPicPr>
            <p:cNvPr id="9" name="Picture 8" descr="A pixelated image of a house and trees&#10;&#10;AI-generated content may be incorrect.">
              <a:extLst>
                <a:ext uri="{FF2B5EF4-FFF2-40B4-BE49-F238E27FC236}">
                  <a16:creationId xmlns:a16="http://schemas.microsoft.com/office/drawing/2014/main" id="{C9D33BEF-FB7D-B9F7-A787-A93DCED7F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1057" y="3598292"/>
              <a:ext cx="2339543" cy="220237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3080B-79BB-7430-1C6A-62E550019AB1}"/>
                </a:ext>
              </a:extLst>
            </p:cNvPr>
            <p:cNvSpPr/>
            <p:nvPr/>
          </p:nvSpPr>
          <p:spPr>
            <a:xfrm>
              <a:off x="4597400" y="5596467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A3BF2A3-6601-464F-C9EE-6DF127F9F342}"/>
                </a:ext>
              </a:extLst>
            </p:cNvPr>
            <p:cNvSpPr/>
            <p:nvPr/>
          </p:nvSpPr>
          <p:spPr>
            <a:xfrm>
              <a:off x="4707465" y="4271411"/>
              <a:ext cx="406400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93DC2C-56DC-5B2E-E151-4626E379E308}"/>
                </a:ext>
              </a:extLst>
            </p:cNvPr>
            <p:cNvSpPr/>
            <p:nvPr/>
          </p:nvSpPr>
          <p:spPr>
            <a:xfrm>
              <a:off x="10489769" y="5663640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751BC5-AB20-D564-3586-5CEBF074792C}"/>
                </a:ext>
              </a:extLst>
            </p:cNvPr>
            <p:cNvSpPr/>
            <p:nvPr/>
          </p:nvSpPr>
          <p:spPr>
            <a:xfrm>
              <a:off x="10545955" y="3903929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2E64D75-8728-3AAC-AFF7-2D77C7B99350}"/>
              </a:ext>
            </a:extLst>
          </p:cNvPr>
          <p:cNvSpPr txBox="1"/>
          <p:nvPr/>
        </p:nvSpPr>
        <p:spPr>
          <a:xfrm>
            <a:off x="838200" y="6104253"/>
            <a:ext cx="102242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nowadays heavily powered by artificial intelligence (AI), especially machine learning (ML)</a:t>
            </a:r>
          </a:p>
        </p:txBody>
      </p:sp>
    </p:spTree>
    <p:extLst>
      <p:ext uri="{BB962C8B-B14F-4D97-AF65-F5344CB8AC3E}">
        <p14:creationId xmlns:p14="http://schemas.microsoft.com/office/powerpoint/2010/main" val="1421452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CFAAD-B42E-4B44-FF12-76678119F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Simplified Matrix Multiplication: Bias Trick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2EC48F-AD83-DCF3-EA5C-584266D8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20</a:t>
            </a:fld>
            <a:endParaRPr lang="en-GB"/>
          </a:p>
        </p:txBody>
      </p:sp>
      <p:pic>
        <p:nvPicPr>
          <p:cNvPr id="5" name="Picture 4" descr="A diagram of a mathematical equation&#10;&#10;AI-generated content may be incorrect.">
            <a:extLst>
              <a:ext uri="{FF2B5EF4-FFF2-40B4-BE49-F238E27FC236}">
                <a16:creationId xmlns:a16="http://schemas.microsoft.com/office/drawing/2014/main" id="{AA871468-4272-6CB3-BADF-9A1DCD012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69" y="2049768"/>
            <a:ext cx="11088061" cy="394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57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060F8F-3A55-BAB2-6659-E9ADB4ED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21</a:t>
            </a:fld>
            <a:endParaRPr lang="en-GB"/>
          </a:p>
        </p:txBody>
      </p:sp>
      <p:pic>
        <p:nvPicPr>
          <p:cNvPr id="7" name="Picture 6" descr="A group of different colored squares&#10;&#10;AI-generated content may be incorrect.">
            <a:extLst>
              <a:ext uri="{FF2B5EF4-FFF2-40B4-BE49-F238E27FC236}">
                <a16:creationId xmlns:a16="http://schemas.microsoft.com/office/drawing/2014/main" id="{8FB3FD85-8241-14AC-8F57-8A0F7A26D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560" y="1416501"/>
            <a:ext cx="5227604" cy="241928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001D14E-AD7E-3DF4-440D-8E16EF0D4329}"/>
              </a:ext>
            </a:extLst>
          </p:cNvPr>
          <p:cNvGrpSpPr/>
          <p:nvPr/>
        </p:nvGrpSpPr>
        <p:grpSpPr>
          <a:xfrm>
            <a:off x="1036042" y="1087438"/>
            <a:ext cx="4318000" cy="4232298"/>
            <a:chOff x="745067" y="1498600"/>
            <a:chExt cx="4318000" cy="4232298"/>
          </a:xfrm>
        </p:grpSpPr>
        <p:pic>
          <p:nvPicPr>
            <p:cNvPr id="5" name="Picture 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6CC5C394-23E4-5A1A-223A-063BA9FAD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7814" y="1587268"/>
              <a:ext cx="4155253" cy="414363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F6BA49-DFBC-7065-7BB8-E854392DA9C1}"/>
                </a:ext>
              </a:extLst>
            </p:cNvPr>
            <p:cNvSpPr/>
            <p:nvPr/>
          </p:nvSpPr>
          <p:spPr>
            <a:xfrm>
              <a:off x="745067" y="1498600"/>
              <a:ext cx="482600" cy="2514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A690B86-1298-15A5-1D12-2D0F24D064D5}"/>
              </a:ext>
            </a:extLst>
          </p:cNvPr>
          <p:cNvSpPr txBox="1"/>
          <p:nvPr/>
        </p:nvSpPr>
        <p:spPr>
          <a:xfrm>
            <a:off x="1188436" y="194886"/>
            <a:ext cx="376898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geometric interpretation:</a:t>
            </a:r>
          </a:p>
          <a:p>
            <a:r>
              <a:rPr lang="en-GB" sz="2600" dirty="0"/>
              <a:t>separating hyperplanes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F5EA9-329B-FF65-0938-EADF6C8FCE37}"/>
              </a:ext>
            </a:extLst>
          </p:cNvPr>
          <p:cNvSpPr txBox="1"/>
          <p:nvPr/>
        </p:nvSpPr>
        <p:spPr>
          <a:xfrm>
            <a:off x="6987872" y="194886"/>
            <a:ext cx="36642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matching interpretation:</a:t>
            </a:r>
          </a:p>
          <a:p>
            <a:r>
              <a:rPr lang="en-GB" sz="2600" dirty="0"/>
              <a:t>generic class templates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9D48BB-FA66-9107-9029-89941EF2D922}"/>
                  </a:ext>
                </a:extLst>
              </p:cNvPr>
              <p:cNvSpPr txBox="1"/>
              <p:nvPr/>
            </p:nvSpPr>
            <p:spPr>
              <a:xfrm>
                <a:off x="6258560" y="4348767"/>
                <a:ext cx="35720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different rows in matrix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9D48BB-FA66-9107-9029-89941EF2D9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8560" y="4348767"/>
                <a:ext cx="3572003" cy="461665"/>
              </a:xfrm>
              <a:prstGeom prst="rect">
                <a:avLst/>
              </a:prstGeom>
              <a:blipFill>
                <a:blip r:embed="rId4"/>
                <a:stretch>
                  <a:fillRect l="-2730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CD8C970-464D-3FE5-2D96-9B993C655B2D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7095067" y="3835788"/>
            <a:ext cx="949495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5AC0840-61C9-C553-B37E-EE16D569B486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7890933" y="3835788"/>
            <a:ext cx="153629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B6BFF2-64E5-4AE4-4C1D-D9ED6C46B6FF}"/>
              </a:ext>
            </a:extLst>
          </p:cNvPr>
          <p:cNvCxnSpPr>
            <a:stCxn id="12" idx="0"/>
          </p:cNvCxnSpPr>
          <p:nvPr/>
        </p:nvCxnSpPr>
        <p:spPr>
          <a:xfrm flipV="1">
            <a:off x="8044562" y="3835788"/>
            <a:ext cx="676105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EC0078-A9F9-F1B1-AF50-7651EE4830CB}"/>
              </a:ext>
            </a:extLst>
          </p:cNvPr>
          <p:cNvSpPr txBox="1"/>
          <p:nvPr/>
        </p:nvSpPr>
        <p:spPr>
          <a:xfrm>
            <a:off x="1706786" y="5646592"/>
            <a:ext cx="751341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raw-pixel images not linearly separable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linear model has not enough representational power</a:t>
            </a:r>
          </a:p>
        </p:txBody>
      </p:sp>
      <p:pic>
        <p:nvPicPr>
          <p:cNvPr id="6" name="Picture 5" descr="A diagram of red and blue dots&#10;&#10;AI-generated content may be incorrect.">
            <a:extLst>
              <a:ext uri="{FF2B5EF4-FFF2-40B4-BE49-F238E27FC236}">
                <a16:creationId xmlns:a16="http://schemas.microsoft.com/office/drawing/2014/main" id="{A6DCF29A-72C4-2881-60E5-62443AECC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8" y="5006053"/>
            <a:ext cx="1357491" cy="181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34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id of numbers and equal to the number&#10;&#10;AI-generated content may be incorrect.">
            <a:extLst>
              <a:ext uri="{FF2B5EF4-FFF2-40B4-BE49-F238E27FC236}">
                <a16:creationId xmlns:a16="http://schemas.microsoft.com/office/drawing/2014/main" id="{FBBA1BD9-B2F2-6741-3D5F-2C7D83B49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04" y="3438666"/>
            <a:ext cx="11209991" cy="32997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3BBD8-8765-F982-4F56-8FAC481D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kNN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73E205D-9D96-1A11-C2CD-A634E9B5CE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choose an image distance, e.g., L1 distance: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73E205D-9D96-1A11-C2CD-A634E9B5CE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4CFF2-D089-C4C1-E1FB-1B7824AF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31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B38D2-D541-5B9E-6D51-D8F5B747B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52F6A-082D-F062-6A7E-186021B6D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kNN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D973A-B76F-568A-A2E3-4717A9B6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23</a:t>
            </a:fld>
            <a:endParaRPr lang="en-GB"/>
          </a:p>
        </p:txBody>
      </p:sp>
      <p:pic>
        <p:nvPicPr>
          <p:cNvPr id="6" name="Picture 5" descr="A collage of different images&#10;&#10;AI-generated content may be incorrect.">
            <a:extLst>
              <a:ext uri="{FF2B5EF4-FFF2-40B4-BE49-F238E27FC236}">
                <a16:creationId xmlns:a16="http://schemas.microsoft.com/office/drawing/2014/main" id="{967E1670-181A-2B55-75DB-A2C2B516C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07" y="2280319"/>
            <a:ext cx="8928586" cy="348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4405BB-4AE6-3DE0-4435-2BA14D5E5E77}"/>
              </a:ext>
            </a:extLst>
          </p:cNvPr>
          <p:cNvSpPr txBox="1"/>
          <p:nvPr/>
        </p:nvSpPr>
        <p:spPr>
          <a:xfrm>
            <a:off x="6343465" y="1910987"/>
            <a:ext cx="4309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 nearest </a:t>
            </a:r>
            <a:r>
              <a:rPr lang="en-GB" dirty="0" err="1"/>
              <a:t>neighbors</a:t>
            </a:r>
            <a:r>
              <a:rPr lang="en-GB" dirty="0"/>
              <a:t> to some test images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FD6788-AB58-0F4E-35CD-B90D5B84217D}"/>
              </a:ext>
            </a:extLst>
          </p:cNvPr>
          <p:cNvSpPr txBox="1"/>
          <p:nvPr/>
        </p:nvSpPr>
        <p:spPr>
          <a:xfrm>
            <a:off x="1972733" y="1910987"/>
            <a:ext cx="3778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training examples CIFAR-10 data 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52AAD-4C2D-6DDD-623F-1D148E35CDFB}"/>
              </a:ext>
            </a:extLst>
          </p:cNvPr>
          <p:cNvSpPr txBox="1"/>
          <p:nvPr/>
        </p:nvSpPr>
        <p:spPr>
          <a:xfrm>
            <a:off x="139022" y="3838853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 classes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54ED28BA-EA2E-6F0F-A0FC-98B49E1CB8F2}"/>
              </a:ext>
            </a:extLst>
          </p:cNvPr>
          <p:cNvSpPr/>
          <p:nvPr/>
        </p:nvSpPr>
        <p:spPr>
          <a:xfrm>
            <a:off x="1380067" y="2438400"/>
            <a:ext cx="338666" cy="321733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342E7-CBD6-EC0F-8583-E99C7A785980}"/>
              </a:ext>
            </a:extLst>
          </p:cNvPr>
          <p:cNvSpPr txBox="1"/>
          <p:nvPr/>
        </p:nvSpPr>
        <p:spPr>
          <a:xfrm>
            <a:off x="6265333" y="5876868"/>
            <a:ext cx="5856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than random guessing, but also not very impressive</a:t>
            </a:r>
          </a:p>
        </p:txBody>
      </p:sp>
    </p:spTree>
    <p:extLst>
      <p:ext uri="{BB962C8B-B14F-4D97-AF65-F5344CB8AC3E}">
        <p14:creationId xmlns:p14="http://schemas.microsoft.com/office/powerpoint/2010/main" val="3959565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F1C1CA-DB20-FEC6-715F-EA17D31FE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Reality: Lots of Categories</a:t>
            </a:r>
            <a:endParaRPr lang="en-GB" dirty="0"/>
          </a:p>
        </p:txBody>
      </p:sp>
      <p:pic>
        <p:nvPicPr>
          <p:cNvPr id="6" name="Picture 5" descr="A collage of objects and objects&#10;&#10;AI-generated content may be incorrect.">
            <a:extLst>
              <a:ext uri="{FF2B5EF4-FFF2-40B4-BE49-F238E27FC236}">
                <a16:creationId xmlns:a16="http://schemas.microsoft.com/office/drawing/2014/main" id="{5547B300-DDB7-72FD-AA53-4E34A11401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57" y="1690688"/>
            <a:ext cx="6868485" cy="511453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1C211-B6DC-DE9D-4C36-E225DDE8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2667B-07C7-4036-B7F6-5D6591930EE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659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llage of different types of animals&#10;&#10;AI-generated content may be incorrect.">
            <a:extLst>
              <a:ext uri="{FF2B5EF4-FFF2-40B4-BE49-F238E27FC236}">
                <a16:creationId xmlns:a16="http://schemas.microsoft.com/office/drawing/2014/main" id="{0AAB5E47-C028-6A81-FEDB-86397F423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33" y="3014657"/>
            <a:ext cx="10913533" cy="3672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237F0-D221-18B4-7B8F-A1DEC9B52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BFEB1-8F83-307C-536B-4395B46DE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more than 14 million color images with varying sizes</a:t>
            </a:r>
          </a:p>
          <a:p>
            <a:r>
              <a:rPr lang="de-DE" dirty="0"/>
              <a:t>more than 20k labeled categories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85384-A726-26E4-A42A-C9357FE44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673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2634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DE" dirty="0"/>
                  <a:t>matrix multiplication of </a:t>
                </a:r>
                <a:r>
                  <a:rPr lang="en-GB" dirty="0"/>
                  <a:t>scalar inputs and </a:t>
                </a:r>
                <a:r>
                  <a:rPr lang="en-DE" dirty="0"/>
                  <a:t>weights</a:t>
                </a:r>
                <a:endParaRPr lang="en-GB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dropped dimension of different training observations (in mini-batch) in this view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263467" cy="4351338"/>
              </a:xfrm>
              <a:blipFill>
                <a:blip r:embed="rId2"/>
                <a:stretch>
                  <a:fillRect l="-1475" t="-2381" r="-154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45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45699"/>
              </a:xfrm>
              <a:prstGeom prst="rect">
                <a:avLst/>
              </a:prstGeom>
              <a:blipFill>
                <a:blip r:embed="rId6"/>
                <a:stretch>
                  <a:fillRect r="-4923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11FAF-B273-FCEA-27E6-8902947A3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56B12-BEFF-3151-AEC6-083D87CD2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>
                <a:sym typeface="Wingdings" pitchFamily="2" charset="2"/>
              </a:rPr>
              <a:t>plain </a:t>
            </a:r>
            <a:r>
              <a:rPr lang="en-DE" dirty="0"/>
              <a:t>feed-forward network</a:t>
            </a:r>
            <a:r>
              <a:rPr lang="en-GB" dirty="0"/>
              <a:t>s very inefficient for image classification:</a:t>
            </a:r>
          </a:p>
          <a:p>
            <a:pPr marL="0" indent="0">
              <a:buNone/>
            </a:pPr>
            <a:r>
              <a:rPr lang="en-GB" dirty="0"/>
              <a:t>make no use of spatial structure (locality of objects)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need to learn it from scratch</a:t>
            </a:r>
            <a:endParaRPr lang="en-GB" sz="2800" dirty="0">
              <a:sym typeface="Wingdings" pitchFamily="2" charset="2"/>
            </a:endParaRPr>
          </a:p>
          <a:p>
            <a:pPr marL="0" indent="0">
              <a:buNone/>
            </a:pP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b</a:t>
            </a:r>
            <a:r>
              <a:rPr lang="en-GB" sz="2800" dirty="0">
                <a:sym typeface="Wingdings" pitchFamily="2" charset="2"/>
              </a:rPr>
              <a:t>e</a:t>
            </a:r>
            <a:r>
              <a:rPr lang="en-GB" dirty="0">
                <a:sym typeface="Wingdings" pitchFamily="2" charset="2"/>
              </a:rPr>
              <a:t>tter way:</a:t>
            </a:r>
            <a:r>
              <a:rPr lang="en-GB" sz="2800" dirty="0">
                <a:sym typeface="Wingdings" pitchFamily="2" charset="2"/>
              </a:rPr>
              <a:t> introduce it </a:t>
            </a:r>
            <a:r>
              <a:rPr lang="en-GB" dirty="0">
                <a:sym typeface="Wingdings" pitchFamily="2" charset="2"/>
              </a:rPr>
              <a:t>right in the architecture of the ML method (called inductive bias)</a:t>
            </a:r>
            <a:endParaRPr lang="en-GB" sz="28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convolution with spatial filters (</a:t>
            </a:r>
            <a:r>
              <a:rPr lang="en-GB" b="1" dirty="0">
                <a:sym typeface="Wingdings" panose="05000000000000000000" pitchFamily="2" charset="2"/>
              </a:rPr>
              <a:t>learned</a:t>
            </a:r>
            <a:r>
              <a:rPr lang="en-GB" dirty="0">
                <a:sym typeface="Wingdings" panose="05000000000000000000" pitchFamily="2" charset="2"/>
              </a:rPr>
              <a:t> rather than handcrafted)</a:t>
            </a:r>
            <a:endParaRPr lang="en-GB" sz="28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F1997-F4A9-BC58-5966-7D68F191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2667B-07C7-4036-B7F6-5D6591930EE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016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874C1E-70C1-2D71-0DF3-EE629BCBD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Convolutional Neural Networks (CNN or </a:t>
            </a:r>
            <a:r>
              <a:rPr lang="en-GB" dirty="0" err="1"/>
              <a:t>ConvNet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778A5-0CFA-EC54-BA7E-B1E222278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545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842" y="2114201"/>
            <a:ext cx="2743200" cy="3754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481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image data: 2-D grid of pixels (spatial structure)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</a:t>
            </a:r>
          </a:p>
          <a:p>
            <a:pPr marL="0" indent="0">
              <a:buNone/>
            </a:pPr>
            <a:r>
              <a:rPr lang="en-GB" dirty="0"/>
              <a:t>neural networks using learned convolution kernels as weights (in place of general matrix multiplications)</a:t>
            </a:r>
          </a:p>
          <a:p>
            <a:pPr marL="0" indent="0">
              <a:buNone/>
            </a:pP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186334" y="932594"/>
            <a:ext cx="2852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</a:t>
            </a:r>
            <a:r>
              <a:rPr lang="en-GB" dirty="0"/>
              <a:t>s</a:t>
            </a:r>
            <a:r>
              <a:rPr lang="en-DE" dirty="0"/>
              <a:t>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10446174" y="1578925"/>
            <a:ext cx="166481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89524" y="58685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2E5C-5FD4-F085-4DAA-7404FBAAA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Computer Vision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26E71-3908-2652-F640-7EB52307F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5" descr="A white car on the road&#10;&#10;Description automatically generated">
            <a:extLst>
              <a:ext uri="{FF2B5EF4-FFF2-40B4-BE49-F238E27FC236}">
                <a16:creationId xmlns:a16="http://schemas.microsoft.com/office/drawing/2014/main" id="{19BA1782-7EE8-F99B-2548-C0F38F389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0" y="1566333"/>
            <a:ext cx="2946400" cy="220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6AB807-6727-9B83-D4CF-E3479A494216}"/>
              </a:ext>
            </a:extLst>
          </p:cNvPr>
          <p:cNvSpPr txBox="1"/>
          <p:nvPr/>
        </p:nvSpPr>
        <p:spPr>
          <a:xfrm>
            <a:off x="8509000" y="1166223"/>
            <a:ext cx="2382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autonomous driving</a:t>
            </a:r>
          </a:p>
        </p:txBody>
      </p:sp>
      <p:pic>
        <p:nvPicPr>
          <p:cNvPr id="9" name="Picture 8" descr="A mri of a brain&#10;&#10;Description automatically generated">
            <a:extLst>
              <a:ext uri="{FF2B5EF4-FFF2-40B4-BE49-F238E27FC236}">
                <a16:creationId xmlns:a16="http://schemas.microsoft.com/office/drawing/2014/main" id="{E3357C2E-B26A-9C49-DBE1-015C1415F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68" y="4469349"/>
            <a:ext cx="2239428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E7933F-1A90-C3D6-C001-D0E231B6A969}"/>
              </a:ext>
            </a:extLst>
          </p:cNvPr>
          <p:cNvSpPr txBox="1"/>
          <p:nvPr/>
        </p:nvSpPr>
        <p:spPr>
          <a:xfrm>
            <a:off x="770468" y="4069239"/>
            <a:ext cx="1999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medical imaging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99917-C668-6B2D-EC29-F296331AB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656" y="4657352"/>
            <a:ext cx="2749701" cy="14806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FB9787-2BDA-CD0A-240F-9E4A0BAC2F5E}"/>
              </a:ext>
            </a:extLst>
          </p:cNvPr>
          <p:cNvSpPr txBox="1"/>
          <p:nvPr/>
        </p:nvSpPr>
        <p:spPr>
          <a:xfrm>
            <a:off x="6973656" y="4250959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augmented reality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6A32E-7E9F-E355-D29F-7FACE2405205}"/>
              </a:ext>
            </a:extLst>
          </p:cNvPr>
          <p:cNvSpPr txBox="1"/>
          <p:nvPr/>
        </p:nvSpPr>
        <p:spPr>
          <a:xfrm>
            <a:off x="10030831" y="5956240"/>
            <a:ext cx="2161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and many more 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BD4130-B522-DCBE-FC04-6AFC233688F1}"/>
              </a:ext>
            </a:extLst>
          </p:cNvPr>
          <p:cNvSpPr txBox="1"/>
          <p:nvPr/>
        </p:nvSpPr>
        <p:spPr>
          <a:xfrm>
            <a:off x="4466118" y="1617767"/>
            <a:ext cx="2619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automated inspection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0CE8A3-33D7-D6D6-CD3C-20504999BEE0}"/>
              </a:ext>
            </a:extLst>
          </p:cNvPr>
          <p:cNvSpPr txBox="1"/>
          <p:nvPr/>
        </p:nvSpPr>
        <p:spPr>
          <a:xfrm>
            <a:off x="431801" y="1624749"/>
            <a:ext cx="2091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facial recognition</a:t>
            </a:r>
          </a:p>
        </p:txBody>
      </p:sp>
      <p:pic>
        <p:nvPicPr>
          <p:cNvPr id="18" name="Picture 17" descr="A person and person talking to each other&#10;&#10;Description automatically generated">
            <a:extLst>
              <a:ext uri="{FF2B5EF4-FFF2-40B4-BE49-F238E27FC236}">
                <a16:creationId xmlns:a16="http://schemas.microsoft.com/office/drawing/2014/main" id="{181E8360-0E49-9110-BF51-865530C7F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1" y="2021871"/>
            <a:ext cx="2578095" cy="1718730"/>
          </a:xfrm>
          <a:prstGeom prst="rect">
            <a:avLst/>
          </a:prstGeom>
        </p:spPr>
      </p:pic>
      <p:pic>
        <p:nvPicPr>
          <p:cNvPr id="20" name="Picture 19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7A5F502A-31FA-3F40-325E-1ED06D842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239" y="2021018"/>
            <a:ext cx="2661523" cy="13255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8CD3E3-6DD5-AF6E-86E2-9896204D9915}"/>
              </a:ext>
            </a:extLst>
          </p:cNvPr>
          <p:cNvSpPr txBox="1"/>
          <p:nvPr/>
        </p:nvSpPr>
        <p:spPr>
          <a:xfrm>
            <a:off x="3328710" y="3950704"/>
            <a:ext cx="3368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optical character recognition</a:t>
            </a:r>
          </a:p>
        </p:txBody>
      </p:sp>
      <p:pic>
        <p:nvPicPr>
          <p:cNvPr id="23" name="Picture 22" descr="A red car on a yellow platform&#10;&#10;Description automatically generated">
            <a:extLst>
              <a:ext uri="{FF2B5EF4-FFF2-40B4-BE49-F238E27FC236}">
                <a16:creationId xmlns:a16="http://schemas.microsoft.com/office/drawing/2014/main" id="{C4E8421F-F339-918D-7023-D3389646B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10" y="4274338"/>
            <a:ext cx="3255433" cy="162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13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717427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actually</a:t>
                </a:r>
                <a:r>
                  <a:rPr lang="en-DE" sz="2400" dirty="0"/>
                  <a:t>, correlation</a:t>
                </a:r>
                <a:r>
                  <a:rPr lang="en-GB" sz="1500" dirty="0"/>
                  <a:t> (</a:t>
                </a:r>
                <a:r>
                  <a:rPr lang="en-DE" sz="1500" dirty="0"/>
                  <a:t>convolution would have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1500" dirty="0"/>
                  <a:t> here)</a:t>
                </a:r>
                <a:r>
                  <a:rPr lang="en-GB" sz="2400" dirty="0"/>
                  <a:t>:</a:t>
                </a:r>
              </a:p>
              <a:p>
                <a:pPr marL="0" indent="0">
                  <a:buNone/>
                </a:pPr>
                <a:endParaRPr lang="en-DE" sz="15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000" dirty="0"/>
                  <a:t>(again, dropping dimension of different training observations)</a:t>
                </a:r>
                <a:endParaRPr lang="en-DE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7174278" cy="4351338"/>
              </a:xfrm>
              <a:blipFill>
                <a:blip r:embed="rId2"/>
                <a:stretch>
                  <a:fillRect l="-1361" t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 dirty="0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628" y="1690688"/>
            <a:ext cx="4266463" cy="42549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257762" y="2211541"/>
            <a:ext cx="518314" cy="616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 flipH="1">
            <a:off x="5655733" y="2211541"/>
            <a:ext cx="120343" cy="616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215614" y="3531167"/>
            <a:ext cx="21993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  <a:endParaRPr lang="en-GB" sz="2400" dirty="0"/>
          </a:p>
          <a:p>
            <a:r>
              <a:rPr lang="en-GB" dirty="0"/>
              <a:t>(transformed image)</a:t>
            </a:r>
            <a:endParaRPr lang="en-D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5257762" y="3531167"/>
            <a:ext cx="233576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image</a:t>
            </a:r>
          </a:p>
          <a:p>
            <a:r>
              <a:rPr lang="en-GB" dirty="0"/>
              <a:t>(input or feature map)</a:t>
            </a:r>
            <a:endParaRPr lang="en-DE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3763012" y="3531167"/>
            <a:ext cx="10791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kernel</a:t>
            </a:r>
          </a:p>
          <a:p>
            <a:r>
              <a:rPr lang="en-GB" dirty="0"/>
              <a:t>(learned)</a:t>
            </a:r>
            <a:endParaRPr lang="en-DE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cxnSpLocks/>
          </p:cNvCxnSpPr>
          <p:nvPr/>
        </p:nvCxnSpPr>
        <p:spPr>
          <a:xfrm flipH="1" flipV="1">
            <a:off x="5004700" y="3081247"/>
            <a:ext cx="346232" cy="517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cxnSpLocks/>
          </p:cNvCxnSpPr>
          <p:nvPr/>
        </p:nvCxnSpPr>
        <p:spPr>
          <a:xfrm flipV="1">
            <a:off x="4302583" y="3081247"/>
            <a:ext cx="115475" cy="584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61117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6F7AC4-09B2-802B-1DCA-8FE2298FDB2C}"/>
              </a:ext>
            </a:extLst>
          </p:cNvPr>
          <p:cNvCxnSpPr>
            <a:cxnSpLocks/>
          </p:cNvCxnSpPr>
          <p:nvPr/>
        </p:nvCxnSpPr>
        <p:spPr>
          <a:xfrm flipV="1">
            <a:off x="2819399" y="3081247"/>
            <a:ext cx="211666" cy="5848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FC77C72-EE18-C4F3-7102-FE787DC76B98}"/>
              </a:ext>
            </a:extLst>
          </p:cNvPr>
          <p:cNvSpPr txBox="1"/>
          <p:nvPr/>
        </p:nvSpPr>
        <p:spPr>
          <a:xfrm>
            <a:off x="8884623" y="1121524"/>
            <a:ext cx="219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2D convolution</a:t>
            </a:r>
          </a:p>
        </p:txBody>
      </p: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7121893" cy="4758071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 over several layers: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 (many aspects of nature hierarchical)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B4D05B4-9298-166A-C0E9-0495CD38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Channel Mixing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EE8D4DB-3F39-79FD-DD1F-87AC1D9FA8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03903"/>
                <a:ext cx="10515600" cy="1325564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several input channels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800" dirty="0"/>
                  <a:t> (RGB) and several output channels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800" dirty="0"/>
                  <a:t> (different feature maps)</a:t>
                </a:r>
                <a:r>
                  <a:rPr lang="en-GB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EE8D4DB-3F39-79FD-DD1F-87AC1D9FA8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03903"/>
                <a:ext cx="10515600" cy="1325564"/>
              </a:xfrm>
              <a:blipFill>
                <a:blip r:embed="rId2"/>
                <a:stretch>
                  <a:fillRect l="-754" t="-9174" r="-6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F4314-ADE6-4850-AD9C-A97E3BB61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72010E-70A5-006D-066A-0A9627C73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236" y="2864363"/>
            <a:ext cx="6983528" cy="3993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7EF6F9-539B-18EB-98A0-5324F809E7C5}"/>
              </a:ext>
            </a:extLst>
          </p:cNvPr>
          <p:cNvSpPr txBox="1"/>
          <p:nvPr/>
        </p:nvSpPr>
        <p:spPr>
          <a:xfrm>
            <a:off x="9715941" y="65435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567F9-DDCA-3349-980F-F9F466E27B4F}"/>
              </a:ext>
            </a:extLst>
          </p:cNvPr>
          <p:cNvSpPr txBox="1"/>
          <p:nvPr/>
        </p:nvSpPr>
        <p:spPr>
          <a:xfrm>
            <a:off x="9076407" y="4676515"/>
            <a:ext cx="1811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 feature map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6D218A-5E74-F5B0-455F-ABBFD024D784}"/>
              </a:ext>
            </a:extLst>
          </p:cNvPr>
          <p:cNvCxnSpPr/>
          <p:nvPr/>
        </p:nvCxnSpPr>
        <p:spPr>
          <a:xfrm flipH="1">
            <a:off x="9110133" y="4978400"/>
            <a:ext cx="296334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5294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need to define how to stride over image</a:t>
                </a:r>
              </a:p>
              <a:p>
                <a:pPr marL="0" indent="0">
                  <a:buNone/>
                </a:pPr>
                <a:r>
                  <a:rPr lang="en-US" sz="2200" dirty="0"/>
                  <a:t>s</a:t>
                </a:r>
                <a:r>
                  <a:rPr lang="en-US" sz="2200" b="0" dirty="0"/>
                  <a:t>tride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2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 fewer nodes after convolutional layer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508" t="-15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63747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z</a:t>
            </a:r>
            <a:r>
              <a:rPr lang="en-DE" sz="2200" dirty="0"/>
              <a:t>ero-padding of input to make it wider:</a:t>
            </a:r>
          </a:p>
          <a:p>
            <a:pPr marL="0" indent="0">
              <a:buNone/>
            </a:pPr>
            <a:r>
              <a:rPr lang="en-GB" sz="2200" dirty="0"/>
              <a:t>o</a:t>
            </a:r>
            <a:r>
              <a:rPr lang="en-DE" sz="2200" dirty="0"/>
              <a:t>therwise shrinking of represenation with each layer (depending on kernel size)</a:t>
            </a:r>
            <a:endParaRPr lang="en-GB" sz="2200" dirty="0"/>
          </a:p>
          <a:p>
            <a:pPr marL="0" indent="0">
              <a:buNone/>
            </a:pP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needed for</a:t>
            </a:r>
            <a:r>
              <a:rPr lang="en-DE" sz="2200" dirty="0">
                <a:sym typeface="Wingdings" pitchFamily="2" charset="2"/>
              </a:rPr>
              <a:t> large kernels and </a:t>
            </a:r>
            <a:r>
              <a:rPr lang="en-GB" sz="2200" dirty="0">
                <a:sym typeface="Wingdings" pitchFamily="2" charset="2"/>
              </a:rPr>
              <a:t>several layers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4892" y="3679687"/>
            <a:ext cx="2743200" cy="24641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21876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2AC18-0B89-89CE-FFDA-5E8F679B3C7F}"/>
              </a:ext>
            </a:extLst>
          </p:cNvPr>
          <p:cNvSpPr txBox="1"/>
          <p:nvPr/>
        </p:nvSpPr>
        <p:spPr>
          <a:xfrm>
            <a:off x="6821192" y="4711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76444F-13E4-B685-EFA2-A7394A2F87E5}"/>
              </a:ext>
            </a:extLst>
          </p:cNvPr>
          <p:cNvCxnSpPr>
            <a:stCxn id="6" idx="3"/>
          </p:cNvCxnSpPr>
          <p:nvPr/>
        </p:nvCxnSpPr>
        <p:spPr>
          <a:xfrm>
            <a:off x="7134098" y="4895822"/>
            <a:ext cx="580794" cy="179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821C245-8B7A-B0A9-6105-AA8EED453539}"/>
              </a:ext>
            </a:extLst>
          </p:cNvPr>
          <p:cNvGrpSpPr/>
          <p:nvPr/>
        </p:nvGrpSpPr>
        <p:grpSpPr>
          <a:xfrm>
            <a:off x="1099055" y="3510225"/>
            <a:ext cx="4078173" cy="2720181"/>
            <a:chOff x="1099055" y="3510225"/>
            <a:chExt cx="4078173" cy="272018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45153B-C9AE-18F5-C252-DFA99B7FF2BF}"/>
                </a:ext>
              </a:extLst>
            </p:cNvPr>
            <p:cNvGrpSpPr/>
            <p:nvPr/>
          </p:nvGrpSpPr>
          <p:grpSpPr>
            <a:xfrm>
              <a:off x="1270000" y="3510225"/>
              <a:ext cx="3907228" cy="2720181"/>
              <a:chOff x="1270000" y="4001294"/>
              <a:chExt cx="3907228" cy="2720181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697BBDA-6FA5-8A3C-9371-587769A4D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903" y="4131436"/>
                <a:ext cx="3743325" cy="2590039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F617354-B5A3-231D-AE6A-0671031710F4}"/>
                  </a:ext>
                </a:extLst>
              </p:cNvPr>
              <p:cNvSpPr/>
              <p:nvPr/>
            </p:nvSpPr>
            <p:spPr>
              <a:xfrm>
                <a:off x="1270000" y="4001294"/>
                <a:ext cx="2125133" cy="6234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1BF17D-E387-B233-454F-7D655F0D8775}"/>
                </a:ext>
              </a:extLst>
            </p:cNvPr>
            <p:cNvSpPr txBox="1"/>
            <p:nvPr/>
          </p:nvSpPr>
          <p:spPr>
            <a:xfrm>
              <a:off x="1099055" y="4133683"/>
              <a:ext cx="7671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kernel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89710-F531-3C07-60C9-AD1F049EB334}"/>
                </a:ext>
              </a:extLst>
            </p:cNvPr>
            <p:cNvSpPr txBox="1"/>
            <p:nvPr/>
          </p:nvSpPr>
          <p:spPr>
            <a:xfrm>
              <a:off x="1489233" y="4976623"/>
              <a:ext cx="6799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input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010524-9F99-0CDE-670E-6CEF273F1710}"/>
                </a:ext>
              </a:extLst>
            </p:cNvPr>
            <p:cNvSpPr/>
            <p:nvPr/>
          </p:nvSpPr>
          <p:spPr>
            <a:xfrm>
              <a:off x="3352798" y="4419600"/>
              <a:ext cx="334848" cy="1354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317681D-A686-76D6-D0DB-0364F5F21BA9}"/>
                </a:ext>
              </a:extLst>
            </p:cNvPr>
            <p:cNvSpPr/>
            <p:nvPr/>
          </p:nvSpPr>
          <p:spPr>
            <a:xfrm>
              <a:off x="3352798" y="5640484"/>
              <a:ext cx="334848" cy="1354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1144306-01B2-25B9-3165-0125A96A488F}"/>
              </a:ext>
            </a:extLst>
          </p:cNvPr>
          <p:cNvSpPr txBox="1"/>
          <p:nvPr/>
        </p:nvSpPr>
        <p:spPr>
          <a:xfrm>
            <a:off x="2921998" y="3816628"/>
            <a:ext cx="92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stride 1</a:t>
            </a:r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BDFB20-13EF-3202-BE90-F788C3D6BDF7}"/>
              </a:ext>
            </a:extLst>
          </p:cNvPr>
          <p:cNvSpPr txBox="1"/>
          <p:nvPr/>
        </p:nvSpPr>
        <p:spPr>
          <a:xfrm>
            <a:off x="2921998" y="5801699"/>
            <a:ext cx="92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stride 2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42" y="1757855"/>
            <a:ext cx="7577616" cy="4735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r</a:t>
            </a:r>
            <a:r>
              <a:rPr lang="en-DE" sz="2400" dirty="0"/>
              <a:t>eplacing outputs of neighboring nodes with summary statistic (</a:t>
            </a:r>
            <a:r>
              <a:rPr lang="en-GB" sz="2400" dirty="0"/>
              <a:t>e.g., maximum or average value of nodes)</a:t>
            </a:r>
          </a:p>
          <a:p>
            <a:pPr marL="0" indent="0">
              <a:buNone/>
            </a:pPr>
            <a:r>
              <a:rPr lang="en-US" sz="2400" dirty="0">
                <a:sym typeface="Wingdings" pitchFamily="2" charset="2"/>
              </a:rPr>
              <a:t> non-linear </a:t>
            </a:r>
            <a:r>
              <a:rPr lang="en-US" sz="2400" dirty="0" err="1">
                <a:sym typeface="Wingdings" pitchFamily="2" charset="2"/>
              </a:rPr>
              <a:t>downsampling</a:t>
            </a:r>
            <a:r>
              <a:rPr lang="en-US" sz="2400" dirty="0">
                <a:sym typeface="Wingdings" pitchFamily="2" charset="2"/>
              </a:rPr>
              <a:t> (regularization)</a:t>
            </a:r>
            <a:endParaRPr lang="en-DE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pooling</a:t>
            </a:r>
            <a:r>
              <a:rPr lang="en-DE" sz="2400" dirty="0"/>
              <a:t> </a:t>
            </a:r>
            <a:r>
              <a:rPr lang="en-GB" sz="2400" dirty="0"/>
              <a:t>is </a:t>
            </a:r>
            <a:r>
              <a:rPr lang="en-DE" sz="2400" dirty="0"/>
              <a:t>translation invarian</a:t>
            </a:r>
            <a:r>
              <a:rPr lang="en-GB" sz="2400" dirty="0"/>
              <a:t>t</a:t>
            </a:r>
            <a:r>
              <a:rPr lang="en-DE" sz="2400" dirty="0"/>
              <a:t>: no interest in exact position</a:t>
            </a:r>
            <a:r>
              <a:rPr lang="en-GB" sz="2400" dirty="0"/>
              <a:t> of, e.g., maximum value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pooling over features learned by separate kernels (cross-channel pooling) can </a:t>
            </a:r>
            <a:r>
              <a:rPr lang="en-GB" sz="2400" dirty="0"/>
              <a:t>also </a:t>
            </a:r>
            <a:r>
              <a:rPr lang="en-DE" sz="2400" dirty="0"/>
              <a:t>learn other transformation invariances</a:t>
            </a:r>
            <a:r>
              <a:rPr lang="en-GB" sz="2400" dirty="0"/>
              <a:t>, like rotation or scale</a:t>
            </a:r>
          </a:p>
          <a:p>
            <a:pPr marL="0" indent="0">
              <a:buNone/>
            </a:pPr>
            <a:r>
              <a:rPr lang="en-GB" sz="2400" dirty="0"/>
              <a:t>(convolutions can detect same translated motif across entire image, but not rotated or scaled versions of it)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058" y="1690688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187597" y="1321356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43" y="4504764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162040" y="586811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334474" y="327085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35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87" y="2832291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52716" y="5377213"/>
            <a:ext cx="2151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956105" y="4428067"/>
            <a:ext cx="172214" cy="94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243530" y="5474825"/>
            <a:ext cx="1983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</p:cNvCxnSpPr>
          <p:nvPr/>
        </p:nvCxnSpPr>
        <p:spPr>
          <a:xfrm flipH="1" flipV="1">
            <a:off x="2394783" y="4886391"/>
            <a:ext cx="402900" cy="680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225744" y="5567158"/>
            <a:ext cx="1760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ownsampling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5984781" y="5567158"/>
            <a:ext cx="2356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</p:cNvCxnSpPr>
          <p:nvPr/>
        </p:nvCxnSpPr>
        <p:spPr>
          <a:xfrm flipH="1" flipV="1">
            <a:off x="6701973" y="4826000"/>
            <a:ext cx="304547" cy="741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B3763-9386-C47A-F02A-CE7DD4572855}"/>
              </a:ext>
            </a:extLst>
          </p:cNvPr>
          <p:cNvSpPr txBox="1"/>
          <p:nvPr/>
        </p:nvSpPr>
        <p:spPr>
          <a:xfrm>
            <a:off x="397015" y="1823030"/>
            <a:ext cx="69652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convolutional neural networks in short:</a:t>
            </a:r>
          </a:p>
          <a:p>
            <a:r>
              <a:rPr lang="en-GB" sz="2200" dirty="0"/>
              <a:t>local connections, shared weights, pooling, many layers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E69CC95-3D52-4AF8-9AD1-4F5B32C5A26F}"/>
              </a:ext>
            </a:extLst>
          </p:cNvPr>
          <p:cNvCxnSpPr>
            <a:cxnSpLocks/>
          </p:cNvCxnSpPr>
          <p:nvPr/>
        </p:nvCxnSpPr>
        <p:spPr>
          <a:xfrm flipV="1">
            <a:off x="4942936" y="4886391"/>
            <a:ext cx="577331" cy="786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20BD1-4395-62EF-3CBA-66A6B036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36</a:t>
            </a:fld>
            <a:endParaRPr lang="en-GB"/>
          </a:p>
        </p:txBody>
      </p:sp>
      <p:pic>
        <p:nvPicPr>
          <p:cNvPr id="6" name="Picture 5" descr="A collage of images&#10;&#10;AI-generated content may be incorrect.">
            <a:extLst>
              <a:ext uri="{FF2B5EF4-FFF2-40B4-BE49-F238E27FC236}">
                <a16:creationId xmlns:a16="http://schemas.microsoft.com/office/drawing/2014/main" id="{95BE634D-24B3-0A07-50A9-8B2FE636C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1" y="3024"/>
            <a:ext cx="4916788" cy="6854976"/>
          </a:xfrm>
          <a:prstGeom prst="rect">
            <a:avLst/>
          </a:prstGeom>
        </p:spPr>
      </p:pic>
      <p:sp>
        <p:nvSpPr>
          <p:cNvPr id="10" name="Title 7">
            <a:extLst>
              <a:ext uri="{FF2B5EF4-FFF2-40B4-BE49-F238E27FC236}">
                <a16:creationId xmlns:a16="http://schemas.microsoft.com/office/drawing/2014/main" id="{9B8D883A-40CD-FCA7-6006-10AF08ED1DC5}"/>
              </a:ext>
            </a:extLst>
          </p:cNvPr>
          <p:cNvSpPr txBox="1">
            <a:spLocks/>
          </p:cNvSpPr>
          <p:nvPr/>
        </p:nvSpPr>
        <p:spPr>
          <a:xfrm>
            <a:off x="5354955" y="552183"/>
            <a:ext cx="5998840" cy="79401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Hierarchical Learning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38377-80C6-F10A-D58D-DF99ABDF2D18}"/>
              </a:ext>
            </a:extLst>
          </p:cNvPr>
          <p:cNvSpPr txBox="1"/>
          <p:nvPr/>
        </p:nvSpPr>
        <p:spPr>
          <a:xfrm>
            <a:off x="5354955" y="2023533"/>
            <a:ext cx="637137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shown here: top 9 activations of some random feature maps on test images, together with corresponding image patches</a:t>
            </a:r>
          </a:p>
          <a:p>
            <a:r>
              <a:rPr lang="en-GB" dirty="0"/>
              <a:t>(projected down to pixel space using deconvolutional network)</a:t>
            </a:r>
          </a:p>
          <a:p>
            <a:endParaRPr lang="en-GB" sz="2600" dirty="0"/>
          </a:p>
          <a:p>
            <a:r>
              <a:rPr lang="en-GB" sz="2400" dirty="0"/>
              <a:t>some insights: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strong groupings in feature maps, with exaggeration of discriminative image parts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more global activations at higher layers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greater invariance at higher layers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ED101C-BBB7-BB48-775A-F0FB998C3C04}"/>
              </a:ext>
            </a:extLst>
          </p:cNvPr>
          <p:cNvSpPr txBox="1"/>
          <p:nvPr/>
        </p:nvSpPr>
        <p:spPr>
          <a:xfrm>
            <a:off x="5088696" y="6598364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3768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EEC551-883C-0F23-A042-260F98D2A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37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870770-F54B-5DD7-DF12-34A6E12AB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7">
            <a:extLst>
              <a:ext uri="{FF2B5EF4-FFF2-40B4-BE49-F238E27FC236}">
                <a16:creationId xmlns:a16="http://schemas.microsoft.com/office/drawing/2014/main" id="{01EB4AE9-F3FF-2ABB-B240-09C4652B9BD0}"/>
              </a:ext>
            </a:extLst>
          </p:cNvPr>
          <p:cNvSpPr txBox="1">
            <a:spLocks/>
          </p:cNvSpPr>
          <p:nvPr/>
        </p:nvSpPr>
        <p:spPr>
          <a:xfrm>
            <a:off x="7103533" y="552183"/>
            <a:ext cx="4250262" cy="79401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t-SNE Visualization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100A7-6AEF-6906-2A86-5AE713F844AF}"/>
              </a:ext>
            </a:extLst>
          </p:cNvPr>
          <p:cNvSpPr txBox="1"/>
          <p:nvPr/>
        </p:nvSpPr>
        <p:spPr>
          <a:xfrm>
            <a:off x="7103533" y="2023533"/>
            <a:ext cx="4622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approach:</a:t>
            </a:r>
          </a:p>
          <a:p>
            <a:r>
              <a:rPr lang="en-GB" sz="2600" dirty="0"/>
              <a:t>for every image, embed high-dimensional vector of last hidden layer’s activations (right before final fully-connected classification layer) into two-dimensional vector (while preserving distances)</a:t>
            </a:r>
          </a:p>
          <a:p>
            <a:endParaRPr lang="en-GB" sz="2600" dirty="0"/>
          </a:p>
          <a:p>
            <a:r>
              <a:rPr lang="en-GB" sz="2600" dirty="0">
                <a:sym typeface="Wingdings" panose="05000000000000000000" pitchFamily="2" charset="2"/>
              </a:rPr>
              <a:t> semantic similarities</a:t>
            </a:r>
            <a:endParaRPr lang="en-GB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852171-30FF-2975-E122-702663052D61}"/>
              </a:ext>
            </a:extLst>
          </p:cNvPr>
          <p:cNvSpPr txBox="1"/>
          <p:nvPr/>
        </p:nvSpPr>
        <p:spPr>
          <a:xfrm>
            <a:off x="6858000" y="6598364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382090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953-89CD-390E-DBD0-62BEA03BF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EB8ED-96CD-D9B3-F505-03D7C778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9971"/>
            <a:ext cx="4343964" cy="385699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adding different variations of input data to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idea: supporting the model in maintaining desired invariances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1A66C-2E0F-07B7-2D8D-287CF395F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D9B9-2515-4EA1-941A-9BB1ECF9E132}" type="slidenum">
              <a:rPr lang="en-GB" smtClean="0"/>
              <a:t>38</a:t>
            </a:fld>
            <a:endParaRPr lang="en-GB"/>
          </a:p>
        </p:txBody>
      </p:sp>
      <p:pic>
        <p:nvPicPr>
          <p:cNvPr id="1026" name="Picture 2" descr="Guide to Image Augmentation: from Beginners to Advanced | DataMonje">
            <a:extLst>
              <a:ext uri="{FF2B5EF4-FFF2-40B4-BE49-F238E27FC236}">
                <a16:creationId xmlns:a16="http://schemas.microsoft.com/office/drawing/2014/main" id="{96827CBB-9F64-412F-F509-4567D50F4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164" y="1999826"/>
            <a:ext cx="6856871" cy="385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0050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39</a:t>
            </a:fld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0" y="2587625"/>
            <a:ext cx="3810000" cy="2284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</a:t>
            </a:r>
            <a:r>
              <a:rPr lang="en-GB" sz="2600" dirty="0"/>
              <a:t> the </a:t>
            </a:r>
            <a:r>
              <a:rPr lang="en-DE" sz="2600" dirty="0"/>
              <a:t>deep learning hype</a:t>
            </a:r>
            <a:r>
              <a:rPr lang="en-GB" sz="2600" dirty="0"/>
              <a:t>.</a:t>
            </a:r>
          </a:p>
          <a:p>
            <a:pPr marL="0" indent="0">
              <a:buNone/>
            </a:pPr>
            <a:r>
              <a:rPr lang="en-DE" sz="2600" dirty="0"/>
              <a:t>(w</a:t>
            </a:r>
            <a:r>
              <a:rPr lang="en-GB" sz="2600" dirty="0"/>
              <a:t>inning the </a:t>
            </a:r>
            <a:r>
              <a:rPr lang="en-DE" sz="2600" dirty="0"/>
              <a:t>ImageNet challenge </a:t>
            </a:r>
            <a:r>
              <a:rPr lang="en-GB" sz="2600" dirty="0"/>
              <a:t>in </a:t>
            </a:r>
            <a:r>
              <a:rPr lang="en-DE" sz="2600" dirty="0"/>
              <a:t>2012)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02" y="427365"/>
            <a:ext cx="7909218" cy="592898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2208811" y="611012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4459-4504-F256-A1D1-00FC7889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Image Acquisition Process</a:t>
            </a:r>
          </a:p>
        </p:txBody>
      </p:sp>
      <p:pic>
        <p:nvPicPr>
          <p:cNvPr id="5" name="Picture 4" descr="A diagram of a solar panel&#10;&#10;Description automatically generated">
            <a:extLst>
              <a:ext uri="{FF2B5EF4-FFF2-40B4-BE49-F238E27FC236}">
                <a16:creationId xmlns:a16="http://schemas.microsoft.com/office/drawing/2014/main" id="{82DA046C-F6DF-7B0F-FF9B-AE0F2CE08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967" y="1692178"/>
            <a:ext cx="8593667" cy="480069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50845D-60F6-1757-F1B2-26D1B921D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4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13414-56C6-91DF-E806-9A5E75127C7B}"/>
              </a:ext>
            </a:extLst>
          </p:cNvPr>
          <p:cNvSpPr txBox="1"/>
          <p:nvPr/>
        </p:nvSpPr>
        <p:spPr>
          <a:xfrm>
            <a:off x="0" y="5098534"/>
            <a:ext cx="2506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reflection or absorption (e.g., X-rays) of energy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565FFF-372E-CBC5-55F5-71C152D93C98}"/>
              </a:ext>
            </a:extLst>
          </p:cNvPr>
          <p:cNvSpPr txBox="1"/>
          <p:nvPr/>
        </p:nvSpPr>
        <p:spPr>
          <a:xfrm>
            <a:off x="1400525" y="3040290"/>
            <a:ext cx="2212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e.g., lens to focus light on image plane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4333E2-5F3F-0479-42C2-E79222C0877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506841" y="3686621"/>
            <a:ext cx="2539292" cy="5382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3065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F6C3A2-1744-E80A-1CFC-EF20D04D4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41</a:t>
            </a:fld>
            <a:endParaRPr lang="en-GB"/>
          </a:p>
        </p:txBody>
      </p:sp>
      <p:pic>
        <p:nvPicPr>
          <p:cNvPr id="5" name="Picture 4" descr="A graph of a number of layers&#10;&#10;AI-generated content may be incorrect.">
            <a:extLst>
              <a:ext uri="{FF2B5EF4-FFF2-40B4-BE49-F238E27FC236}">
                <a16:creationId xmlns:a16="http://schemas.microsoft.com/office/drawing/2014/main" id="{62C9B147-5C2C-F8DD-2F34-2935F6F0D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60" y="493977"/>
            <a:ext cx="10395280" cy="587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791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777D9E-3EB8-B9D4-9E05-39C59B25F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42</a:t>
            </a:fld>
            <a:endParaRPr lang="en-GB"/>
          </a:p>
        </p:txBody>
      </p:sp>
      <p:pic>
        <p:nvPicPr>
          <p:cNvPr id="6" name="Picture 5" descr="A diagram of a flowchart&#10;&#10;AI-generated content may be incorrect.">
            <a:extLst>
              <a:ext uri="{FF2B5EF4-FFF2-40B4-BE49-F238E27FC236}">
                <a16:creationId xmlns:a16="http://schemas.microsoft.com/office/drawing/2014/main" id="{9C1B3A44-FF7D-42AC-7F58-5DBF7823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837" y="0"/>
            <a:ext cx="3055320" cy="67905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AE70BC-18BD-8ADE-1D0D-DE8BAB53C3BC}"/>
              </a:ext>
            </a:extLst>
          </p:cNvPr>
          <p:cNvSpPr txBox="1"/>
          <p:nvPr/>
        </p:nvSpPr>
        <p:spPr>
          <a:xfrm>
            <a:off x="10016557" y="3167390"/>
            <a:ext cx="13546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hlinkClick r:id="rId3"/>
              </a:rPr>
              <a:t>ResNet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FA5F87-C0DC-501C-FF32-2402E9A033EB}"/>
              </a:ext>
            </a:extLst>
          </p:cNvPr>
          <p:cNvSpPr txBox="1"/>
          <p:nvPr/>
        </p:nvSpPr>
        <p:spPr>
          <a:xfrm>
            <a:off x="3174603" y="1303755"/>
            <a:ext cx="934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hlinkClick r:id="rId4"/>
              </a:rPr>
              <a:t>VGG</a:t>
            </a:r>
            <a:endParaRPr lang="en-GB" sz="2800" dirty="0"/>
          </a:p>
        </p:txBody>
      </p:sp>
      <p:pic>
        <p:nvPicPr>
          <p:cNvPr id="7" name="Picture 6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7770CB58-00D0-0A7B-F0D8-824FD7C60C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2" y="1826975"/>
            <a:ext cx="6639795" cy="389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9018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</a:t>
            </a:r>
            <a:r>
              <a:rPr lang="en-GB" dirty="0"/>
              <a:t>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55937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and test errors when adding more and more layers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not due to overfitting (but reason controversial)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solution: learning of residuals by means of skip connections (resulting in combination of different paths through computational graph)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together with batch normalization (avoiding exploding gradients), skip connections enable extremely deep networks (&gt;1000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8205826" y="652966"/>
            <a:ext cx="3249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residual mapping (special kind of 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F7C251-E411-67C1-497C-2BFFEBC05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Foundation Models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FF263-6A7E-63B8-37B4-8152AC6D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problem with </a:t>
            </a:r>
            <a:r>
              <a:rPr lang="en-GB" dirty="0" err="1"/>
              <a:t>ConvNets</a:t>
            </a:r>
            <a:r>
              <a:rPr lang="en-GB" dirty="0"/>
              <a:t> trained from scratch (in fact, with all ML methods): only suited for domain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idea of transfer learning:</a:t>
            </a:r>
          </a:p>
          <a:p>
            <a:pPr marL="0" indent="0">
              <a:buNone/>
            </a:pPr>
            <a:r>
              <a:rPr lang="en-GB" dirty="0"/>
              <a:t>pretrain a big model (called foundation model) on a broad data set, and then use these learnings for subsequent trainings on specific (typically, narrow)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forms of transfer learning: feature extraction and finetuning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B5BE9-331D-0505-FC7E-005F6B05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1417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1220E-7236-CFD5-A376-75A09DAE6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Extraction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3B1CA-25BE-6A28-E8EA-84530C91D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approach:</a:t>
            </a:r>
          </a:p>
          <a:p>
            <a:r>
              <a:rPr lang="de-DE" dirty="0"/>
              <a:t>get a pretrained ConvNet as foundation model</a:t>
            </a:r>
          </a:p>
          <a:p>
            <a:r>
              <a:rPr lang="de-DE" dirty="0"/>
              <a:t>remove final fully-connected layer (its outputs are the class scores from the pretraining task)</a:t>
            </a:r>
          </a:p>
          <a:p>
            <a:r>
              <a:rPr lang="de-DE" dirty="0"/>
              <a:t>pass training data (for the task at hand) through the network</a:t>
            </a:r>
          </a:p>
          <a:p>
            <a:r>
              <a:rPr lang="de-DE" dirty="0"/>
              <a:t>for each image, extract vector of last hidden layer‘s activations (e.g., 4096-dimensional for AlexNet)</a:t>
            </a:r>
          </a:p>
          <a:p>
            <a:r>
              <a:rPr lang="de-DE" dirty="0"/>
              <a:t>use the extracted values as features to train another model (to be adjusted to the task at hand)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(same idea as used before for SIFT features)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BECA6C-8C56-6B29-7781-F9ED4B4B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7180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8E18EF-EC53-ACA5-61E8-A95521813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Finetuning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F4B16-9855-AFD2-D174-7FE315330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19637" cy="4530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approach:</a:t>
            </a:r>
          </a:p>
          <a:p>
            <a:r>
              <a:rPr lang="de-DE" dirty="0"/>
              <a:t>get pretrained ConvNet as foundation model</a:t>
            </a:r>
            <a:endParaRPr lang="en-GB" dirty="0"/>
          </a:p>
          <a:p>
            <a:r>
              <a:rPr lang="de-DE" dirty="0"/>
              <a:t>continue (starting with weights after pretraining) training with data for task at hand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typically, need to change architecture of final layer: different number of classes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55EA56-7CB1-7041-F3BA-0AEA9E42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46</a:t>
            </a:fld>
            <a:endParaRPr lang="en-GB"/>
          </a:p>
        </p:txBody>
      </p:sp>
      <p:pic>
        <p:nvPicPr>
          <p:cNvPr id="5" name="44F0CE3B-0B30-475E-9AB0-8A52FDC60368" descr="Two-types-of-fine-tuning-techniques-using-pretrained-model-trained-on-ImageNet-The-first.png">
            <a:extLst>
              <a:ext uri="{FF2B5EF4-FFF2-40B4-BE49-F238E27FC236}">
                <a16:creationId xmlns:a16="http://schemas.microsoft.com/office/drawing/2014/main" id="{41955F9F-8537-8F49-68AF-A52D399B0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098" y="1117410"/>
            <a:ext cx="5829368" cy="5308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EDA80F-387A-F82C-BB62-44CC7DCEF2FD}"/>
              </a:ext>
            </a:extLst>
          </p:cNvPr>
          <p:cNvSpPr txBox="1"/>
          <p:nvPr/>
        </p:nvSpPr>
        <p:spPr>
          <a:xfrm>
            <a:off x="723052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527FE3-CED6-2943-D4A9-D8312B6F38C1}"/>
              </a:ext>
            </a:extLst>
          </p:cNvPr>
          <p:cNvSpPr txBox="1"/>
          <p:nvPr/>
        </p:nvSpPr>
        <p:spPr>
          <a:xfrm>
            <a:off x="6783934" y="525824"/>
            <a:ext cx="52430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options: finetune all weights or just some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8809036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70418-8F83-3C9E-7A93-DF61EC41A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Finetuning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FF65F-2B24-83B6-1383-8EC4F9454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sz="2600" dirty="0"/>
              <a:t>finetuning gives better adjustment to new task than feature extraction (important if new task differs a lot from pretraining task)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coming along with </a:t>
            </a:r>
            <a:r>
              <a:rPr lang="en-GB" sz="2600" dirty="0"/>
              <a:t>danger of overfitting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 err="1"/>
              <a:t>ConvNet</a:t>
            </a:r>
            <a:r>
              <a:rPr lang="en-GB" sz="2600" dirty="0"/>
              <a:t> features more generic in early layers (e.g., edges) and more specific to the data set of pretraining in later layers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for small finetuning data sets, typically keep weights of early layers fixed to avoid overfitting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for large finetuning data sets (less danger of overfitting), finetuning all layers can be beneficial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47A66-9C27-B5A5-879C-001B25065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3204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278F78-95FB-8544-1864-5DA22AF49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600" dirty="0"/>
              <a:t>Different Image Classification Techniques</a:t>
            </a:r>
            <a:endParaRPr lang="en-GB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C1F577-EE52-05E8-BBEB-14CB5BBE6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76467" cy="4351338"/>
          </a:xfrm>
        </p:spPr>
        <p:txBody>
          <a:bodyPr>
            <a:normAutofit fontScale="92500"/>
          </a:bodyPr>
          <a:lstStyle/>
          <a:p>
            <a:r>
              <a:rPr lang="de-DE" dirty="0"/>
              <a:t>Hough transform: looking for predefined shapes such as lines or circles (feature-based recognition)</a:t>
            </a:r>
          </a:p>
          <a:p>
            <a:r>
              <a:rPr lang="de-DE" dirty="0"/>
              <a:t>feature description </a:t>
            </a:r>
            <a:r>
              <a:rPr lang="en-GB" dirty="0"/>
              <a:t>&amp; matching: identify specific object instances (typically </a:t>
            </a:r>
            <a:r>
              <a:rPr lang="en-GB"/>
              <a:t>used for instance </a:t>
            </a:r>
            <a:r>
              <a:rPr lang="en-GB" dirty="0"/>
              <a:t>rather than class recognition)</a:t>
            </a:r>
          </a:p>
          <a:p>
            <a:r>
              <a:rPr lang="en-GB" dirty="0"/>
              <a:t>image features as input to classic ML method: generalization from data</a:t>
            </a:r>
          </a:p>
          <a:p>
            <a:r>
              <a:rPr lang="en-GB" dirty="0"/>
              <a:t>plain feed-forward network on raw image data: even more generalization without handcrafted components</a:t>
            </a:r>
          </a:p>
          <a:p>
            <a:r>
              <a:rPr lang="en-GB" dirty="0"/>
              <a:t>convolutional neural networks: use of spatial structure (inductive bias)</a:t>
            </a:r>
          </a:p>
          <a:p>
            <a:r>
              <a:rPr lang="en-GB" dirty="0"/>
              <a:t>pretraining &amp; finetuning (or feature extraction): transfer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58655B-DBC4-1FBD-553A-7013712C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0153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78709-8E71-EC9E-3638-259CC0546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CC616C-A6D3-E83D-FE35-EC3C66253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Semantic Segmentation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62921C-9BDD-F31C-FC91-726F4E937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173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evice&#10;&#10;Description automatically generated">
            <a:extLst>
              <a:ext uri="{FF2B5EF4-FFF2-40B4-BE49-F238E27FC236}">
                <a16:creationId xmlns:a16="http://schemas.microsoft.com/office/drawing/2014/main" id="{163121C2-4F81-8C9E-424C-E2390D074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711" y="1462088"/>
            <a:ext cx="4610621" cy="50307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C7F8B3-679E-E418-C039-003E7D14E2FB}"/>
              </a:ext>
            </a:extLst>
          </p:cNvPr>
          <p:cNvSpPr txBox="1"/>
          <p:nvPr/>
        </p:nvSpPr>
        <p:spPr>
          <a:xfrm>
            <a:off x="10573682" y="1825625"/>
            <a:ext cx="156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 be digitized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E41B87-BBF8-5CC4-58B1-263E74D5381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074150" y="2194957"/>
            <a:ext cx="1279650" cy="4350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1771FE8-A681-DC24-0DE4-DBA321BA4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Photons to Electrons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2A3CE-E40D-81FA-236B-DBCE36352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797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largely replaced chemical and </a:t>
            </a:r>
            <a:r>
              <a:rPr lang="en-GB" sz="2400" dirty="0" err="1"/>
              <a:t>analog</a:t>
            </a:r>
            <a:r>
              <a:rPr lang="en-GB" sz="2400" dirty="0"/>
              <a:t> imaging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single sensor: photodiode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sensor strips: motion perpendicular to strip for imaging in other direction, used in CT</a:t>
            </a:r>
          </a:p>
          <a:p>
            <a:pPr marL="0" indent="0">
              <a:buNone/>
            </a:pPr>
            <a:endParaRPr lang="en-GB" sz="2400" dirty="0"/>
          </a:p>
          <a:p>
            <a:pPr marL="0" indent="0" algn="l">
              <a:buNone/>
            </a:pPr>
            <a:r>
              <a:rPr lang="en-GB" sz="2400" dirty="0"/>
              <a:t>sensor arrays: used in digital cameras (in focal plane, outputs proportional to integral of light received at each sensor)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91713-208E-07A7-5AE6-C6CFA695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9288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AD1F17-4BCD-182F-A1B5-95C38D184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PASCAL VOC</a:t>
            </a:r>
            <a:r>
              <a:rPr lang="en-GB" dirty="0"/>
              <a:t>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F6B8BD-5490-2217-6936-113001B35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34" y="1825625"/>
            <a:ext cx="6324600" cy="4351338"/>
          </a:xfrm>
        </p:spPr>
        <p:txBody>
          <a:bodyPr>
            <a:normAutofit/>
          </a:bodyPr>
          <a:lstStyle/>
          <a:p>
            <a:r>
              <a:rPr lang="en-GB" dirty="0"/>
              <a:t>PASCAL Visual Object Class challenge</a:t>
            </a:r>
          </a:p>
          <a:p>
            <a:r>
              <a:rPr lang="en-GB" dirty="0"/>
              <a:t>widely used as benchmark for object detection and semantic segmentation</a:t>
            </a:r>
          </a:p>
          <a:p>
            <a:r>
              <a:rPr lang="en-GB" dirty="0"/>
              <a:t>20 object categories such as person, sofa, sheep, car, …</a:t>
            </a:r>
          </a:p>
          <a:p>
            <a:r>
              <a:rPr lang="en-GB" dirty="0"/>
              <a:t>11530 annotated images</a:t>
            </a:r>
          </a:p>
          <a:p>
            <a:r>
              <a:rPr lang="en-GB" dirty="0"/>
              <a:t>available annotations: pixel-level segmentation, bounding boxes, object classes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EAAFE-BB68-C64D-8AA6-A987F087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50</a:t>
            </a:fld>
            <a:endParaRPr lang="en-GB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D36EB97-1F4F-7047-6014-3D3CE1AAC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025" y="672496"/>
            <a:ext cx="3854877" cy="256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62830D2-B9F4-9D62-449D-CEF67B8BD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025" y="3536950"/>
            <a:ext cx="3850746" cy="288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5549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8CCA-F997-CC5D-A4B8-FC022171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MS COCO</a:t>
            </a:r>
            <a:r>
              <a:rPr lang="en-GB" dirty="0"/>
              <a:t>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781-F1DC-89A7-5C18-D39164219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9937" cy="4351338"/>
          </a:xfrm>
        </p:spPr>
        <p:txBody>
          <a:bodyPr/>
          <a:lstStyle/>
          <a:p>
            <a:r>
              <a:rPr lang="en-GB" dirty="0"/>
              <a:t>Microsoft Common Objects in Context</a:t>
            </a:r>
          </a:p>
          <a:p>
            <a:r>
              <a:rPr lang="en-GB" dirty="0"/>
              <a:t>images of complex everyday scenes containing common objects in their natural context</a:t>
            </a:r>
          </a:p>
          <a:p>
            <a:r>
              <a:rPr lang="en-GB" dirty="0"/>
              <a:t>91 objects types</a:t>
            </a:r>
          </a:p>
          <a:p>
            <a:r>
              <a:rPr lang="en-GB" dirty="0"/>
              <a:t>2.5 million annotated instances in 328k images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instance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6C0FE-074E-D36C-0704-ECC6D52D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51</a:t>
            </a:fld>
            <a:endParaRPr lang="en-GB"/>
          </a:p>
        </p:txBody>
      </p:sp>
      <p:pic>
        <p:nvPicPr>
          <p:cNvPr id="6" name="Picture 5" descr="A collage of images of various activities&#10;&#10;AI-generated content may be incorrect.">
            <a:extLst>
              <a:ext uri="{FF2B5EF4-FFF2-40B4-BE49-F238E27FC236}">
                <a16:creationId xmlns:a16="http://schemas.microsoft.com/office/drawing/2014/main" id="{A86BADCE-48EB-330F-B10D-AA7465A9B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137" y="365125"/>
            <a:ext cx="5709648" cy="596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471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294C-3D8C-C8D4-682E-9F95C0036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Object Segmentation from DINO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1AB1D-818A-F13B-A550-6C824CCDB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thresholding self-attention map of last layer: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a full segmentation mask though …</a:t>
            </a:r>
          </a:p>
        </p:txBody>
      </p:sp>
      <p:pic>
        <p:nvPicPr>
          <p:cNvPr id="5" name="Picture 4" descr="A red statue in a field&#10;&#10;AI-generated content may be incorrect.">
            <a:extLst>
              <a:ext uri="{FF2B5EF4-FFF2-40B4-BE49-F238E27FC236}">
                <a16:creationId xmlns:a16="http://schemas.microsoft.com/office/drawing/2014/main" id="{2EF46D20-1E13-6F87-59FF-FFB286612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67" y="2375991"/>
            <a:ext cx="10808466" cy="213988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8436A-190E-A951-3582-A2DBCC44C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8993E-612A-1230-3F1D-F538F64B6E4B}"/>
              </a:ext>
            </a:extLst>
          </p:cNvPr>
          <p:cNvSpPr txBox="1"/>
          <p:nvPr/>
        </p:nvSpPr>
        <p:spPr>
          <a:xfrm>
            <a:off x="10686746" y="4527702"/>
            <a:ext cx="589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6813276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AB31-40B8-A43C-BEE5-47583DA8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Classification of Each Pixel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05BD9E-3D3C-0BE9-0D6A-B5F703325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032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segmentation: no objects, just pixels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F8754-BE55-C2F1-D4A5-0C6A2B009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53</a:t>
            </a:fld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09D3B88-D06C-B06C-93E8-B9406CDFD9AF}"/>
              </a:ext>
            </a:extLst>
          </p:cNvPr>
          <p:cNvGrpSpPr/>
          <p:nvPr/>
        </p:nvGrpSpPr>
        <p:grpSpPr>
          <a:xfrm>
            <a:off x="109971" y="2415953"/>
            <a:ext cx="11972057" cy="3909399"/>
            <a:chOff x="109971" y="2415953"/>
            <a:chExt cx="11972057" cy="3909399"/>
          </a:xfrm>
        </p:grpSpPr>
        <p:pic>
          <p:nvPicPr>
            <p:cNvPr id="6" name="Picture 5" descr="A group of cows in a field&#10;&#10;AI-generated content may be incorrect.">
              <a:extLst>
                <a:ext uri="{FF2B5EF4-FFF2-40B4-BE49-F238E27FC236}">
                  <a16:creationId xmlns:a16="http://schemas.microsoft.com/office/drawing/2014/main" id="{2A9693D4-5765-7E19-4C0A-AB23E12958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71" y="2415953"/>
              <a:ext cx="11972057" cy="3909399"/>
            </a:xfrm>
            <a:prstGeom prst="rect">
              <a:avLst/>
            </a:prstGeom>
          </p:spPr>
        </p:pic>
        <p:pic>
          <p:nvPicPr>
            <p:cNvPr id="5" name="Picture 4" descr="A cow silhouette with text&#10;&#10;AI-generated content may be incorrect.">
              <a:extLst>
                <a:ext uri="{FF2B5EF4-FFF2-40B4-BE49-F238E27FC236}">
                  <a16:creationId xmlns:a16="http://schemas.microsoft.com/office/drawing/2014/main" id="{CCA03BD8-B47F-577E-13E3-B89C0FE18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18133" y="2695049"/>
              <a:ext cx="2387600" cy="1752273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B46E88B-3806-4FD9-2CB7-D8A6E1BD4ACB}"/>
              </a:ext>
            </a:extLst>
          </p:cNvPr>
          <p:cNvSpPr txBox="1"/>
          <p:nvPr/>
        </p:nvSpPr>
        <p:spPr>
          <a:xfrm>
            <a:off x="7137399" y="5489778"/>
            <a:ext cx="421640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minimize sum over classification losses (cross-entropy loss at every output pixel)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1739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cow&#10;&#10;AI-generated content may be incorrect.">
            <a:extLst>
              <a:ext uri="{FF2B5EF4-FFF2-40B4-BE49-F238E27FC236}">
                <a16:creationId xmlns:a16="http://schemas.microsoft.com/office/drawing/2014/main" id="{2DCD2605-4707-E7D8-442E-4F4136A15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681"/>
            <a:ext cx="12192000" cy="361053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E21968A-1BE3-AD9C-8537-561B396D0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Idea: Fully Convolutional, No Downsampling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96CD5-7249-C3F8-B8A7-4B572AFE3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54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3F4E73-C222-73C8-0879-0815E351EC66}"/>
                  </a:ext>
                </a:extLst>
              </p:cNvPr>
              <p:cNvSpPr txBox="1"/>
              <p:nvPr/>
            </p:nvSpPr>
            <p:spPr>
              <a:xfrm>
                <a:off x="1278466" y="4958373"/>
                <a:ext cx="9635068" cy="17851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replace flattened, fully-connected classification layers with 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</m:oMath>
                </a14:m>
                <a:r>
                  <a:rPr lang="en-GB" sz="2200" dirty="0"/>
                  <a:t> convolutions</a:t>
                </a:r>
              </a:p>
              <a:p>
                <a:r>
                  <a:rPr lang="en-GB" sz="2200" dirty="0">
                    <a:sym typeface="Wingdings" panose="05000000000000000000" pitchFamily="2" charset="2"/>
                  </a:rPr>
                  <a:t> </a:t>
                </a:r>
                <a:r>
                  <a:rPr lang="en-GB" sz="2200" dirty="0"/>
                  <a:t>maintain spatial relationships and enable pixel-wise classification: conversion of feature maps into classification heat maps (one for each class)</a:t>
                </a:r>
              </a:p>
              <a:p>
                <a:endParaRPr lang="en-GB" sz="2200" dirty="0"/>
              </a:p>
              <a:p>
                <a:r>
                  <a:rPr lang="en-GB" sz="2200" dirty="0"/>
                  <a:t>but no </a:t>
                </a:r>
                <a:r>
                  <a:rPr lang="en-GB" sz="2200" dirty="0" err="1"/>
                  <a:t>downsampling</a:t>
                </a:r>
                <a:r>
                  <a:rPr lang="en-GB" sz="2200" dirty="0"/>
                  <a:t> means small receptive field and no hierarchical learning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3F4E73-C222-73C8-0879-0815E351E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8466" y="4958373"/>
                <a:ext cx="9635068" cy="1785104"/>
              </a:xfrm>
              <a:prstGeom prst="rect">
                <a:avLst/>
              </a:prstGeom>
              <a:blipFill>
                <a:blip r:embed="rId3"/>
                <a:stretch>
                  <a:fillRect l="-759" t="-1356" r="-569" b="-576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0E893577-A539-2D94-3608-2B96AD6C24F1}"/>
              </a:ext>
            </a:extLst>
          </p:cNvPr>
          <p:cNvSpPr txBox="1"/>
          <p:nvPr/>
        </p:nvSpPr>
        <p:spPr>
          <a:xfrm>
            <a:off x="7385393" y="4423887"/>
            <a:ext cx="12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categories</a:t>
            </a:r>
            <a:endParaRPr lang="en-GB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19EB516-DED8-FD5C-B254-59E71D50A531}"/>
              </a:ext>
            </a:extLst>
          </p:cNvPr>
          <p:cNvCxnSpPr>
            <a:cxnSpLocks/>
          </p:cNvCxnSpPr>
          <p:nvPr/>
        </p:nvCxnSpPr>
        <p:spPr>
          <a:xfrm flipH="1" flipV="1">
            <a:off x="7594600" y="4258733"/>
            <a:ext cx="67733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3C18DB2-FD78-764B-F2C7-5766E4B7646E}"/>
              </a:ext>
            </a:extLst>
          </p:cNvPr>
          <p:cNvSpPr txBox="1"/>
          <p:nvPr/>
        </p:nvSpPr>
        <p:spPr>
          <a:xfrm>
            <a:off x="2538221" y="4049867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feature maps</a:t>
            </a:r>
            <a:endParaRPr lang="en-GB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973BA8D-B229-DE51-6129-C44AF4DBBB48}"/>
              </a:ext>
            </a:extLst>
          </p:cNvPr>
          <p:cNvCxnSpPr/>
          <p:nvPr/>
        </p:nvCxnSpPr>
        <p:spPr>
          <a:xfrm>
            <a:off x="3340100" y="4373033"/>
            <a:ext cx="1045633" cy="2355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A3E2797-B1C4-131B-30A1-C9BD0E2C7EE4}"/>
              </a:ext>
            </a:extLst>
          </p:cNvPr>
          <p:cNvSpPr txBox="1"/>
          <p:nvPr/>
        </p:nvSpPr>
        <p:spPr>
          <a:xfrm>
            <a:off x="3712402" y="2817278"/>
            <a:ext cx="16015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stride 1,</a:t>
            </a:r>
          </a:p>
          <a:p>
            <a:r>
              <a:rPr lang="de-DE" sz="1600" dirty="0"/>
              <a:t>padding</a:t>
            </a:r>
          </a:p>
          <a:p>
            <a:r>
              <a:rPr lang="de-DE" sz="1600" dirty="0">
                <a:sym typeface="Wingdings" panose="05000000000000000000" pitchFamily="2" charset="2"/>
              </a:rPr>
              <a:t> small kernels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4495854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row of cubes with different colors&#10;&#10;AI-generated content may be incorrect.">
            <a:extLst>
              <a:ext uri="{FF2B5EF4-FFF2-40B4-BE49-F238E27FC236}">
                <a16:creationId xmlns:a16="http://schemas.microsoft.com/office/drawing/2014/main" id="{EC1EB8FD-3872-0AC7-F449-BB5C84795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4090"/>
            <a:ext cx="12192000" cy="23415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F69307-49EF-0079-117C-8BF46D9A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</a:t>
            </a:r>
            <a:r>
              <a:rPr lang="en-GB" dirty="0" err="1"/>
              <a:t>psampling</a:t>
            </a:r>
            <a:r>
              <a:rPr lang="en-GB" dirty="0"/>
              <a:t> to the Rescue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A811F-4750-1025-38D3-60FDF64C3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4933950"/>
            <a:ext cx="2743200" cy="365125"/>
          </a:xfrm>
        </p:spPr>
        <p:txBody>
          <a:bodyPr/>
          <a:lstStyle/>
          <a:p>
            <a:fld id="{FB75AADD-E09C-47B1-AF18-E86C71811408}" type="slidenum">
              <a:rPr lang="en-GB" smtClean="0"/>
              <a:t>55</a:t>
            </a:fld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F8E9A-227F-FCA9-959C-A310A748EFC2}"/>
              </a:ext>
            </a:extLst>
          </p:cNvPr>
          <p:cNvSpPr txBox="1"/>
          <p:nvPr/>
        </p:nvSpPr>
        <p:spPr>
          <a:xfrm>
            <a:off x="241300" y="1699462"/>
            <a:ext cx="610023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typical spatial feature extraction: convolution and pooling layers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 err="1">
                <a:sym typeface="Wingdings" panose="05000000000000000000" pitchFamily="2" charset="2"/>
              </a:rPr>
              <a:t>downsampling</a:t>
            </a:r>
            <a:endParaRPr lang="en-GB" sz="2400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409CDBA5-6708-0EB4-5206-7F75E140FFA8}"/>
              </a:ext>
            </a:extLst>
          </p:cNvPr>
          <p:cNvSpPr/>
          <p:nvPr/>
        </p:nvSpPr>
        <p:spPr>
          <a:xfrm rot="5400000">
            <a:off x="4085891" y="1733747"/>
            <a:ext cx="369332" cy="2140314"/>
          </a:xfrm>
          <a:prstGeom prst="leftBrace">
            <a:avLst>
              <a:gd name="adj1" fmla="val 8333"/>
              <a:gd name="adj2" fmla="val 7441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CBF5FE-15DF-026F-0B1F-1A44444352C6}"/>
              </a:ext>
            </a:extLst>
          </p:cNvPr>
          <p:cNvSpPr txBox="1"/>
          <p:nvPr/>
        </p:nvSpPr>
        <p:spPr>
          <a:xfrm>
            <a:off x="7435204" y="1699462"/>
            <a:ext cx="362384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upsampling</a:t>
            </a:r>
            <a:r>
              <a:rPr lang="en-GB" sz="2400" dirty="0"/>
              <a:t> layers to restore original image size</a:t>
            </a:r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825F62AE-C33E-3C8D-EBF3-0A9EB4D3B4D9}"/>
              </a:ext>
            </a:extLst>
          </p:cNvPr>
          <p:cNvSpPr/>
          <p:nvPr/>
        </p:nvSpPr>
        <p:spPr>
          <a:xfrm rot="5400000">
            <a:off x="7099998" y="1609753"/>
            <a:ext cx="369332" cy="2377328"/>
          </a:xfrm>
          <a:prstGeom prst="leftBrace">
            <a:avLst>
              <a:gd name="adj1" fmla="val 8333"/>
              <a:gd name="adj2" fmla="val 2245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7A2371-9B62-D1F3-516C-1E8C41CC7613}"/>
              </a:ext>
            </a:extLst>
          </p:cNvPr>
          <p:cNvSpPr txBox="1"/>
          <p:nvPr/>
        </p:nvSpPr>
        <p:spPr>
          <a:xfrm>
            <a:off x="8894227" y="2891266"/>
            <a:ext cx="256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pixel-wise classification</a:t>
            </a:r>
          </a:p>
        </p:txBody>
      </p:sp>
      <p:pic>
        <p:nvPicPr>
          <p:cNvPr id="38" name="Picture 37" descr="A black and white image of letters&#10;&#10;AI-generated content may be incorrect.">
            <a:extLst>
              <a:ext uri="{FF2B5EF4-FFF2-40B4-BE49-F238E27FC236}">
                <a16:creationId xmlns:a16="http://schemas.microsoft.com/office/drawing/2014/main" id="{4E07E465-D635-352B-3DC3-0D6FFB419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52" y="5310735"/>
            <a:ext cx="1165961" cy="655377"/>
          </a:xfrm>
          <a:prstGeom prst="rect">
            <a:avLst/>
          </a:prstGeom>
        </p:spPr>
      </p:pic>
      <p:pic>
        <p:nvPicPr>
          <p:cNvPr id="40" name="Picture 39" descr="A black and blue text&#10;&#10;AI-generated content may be incorrect.">
            <a:extLst>
              <a:ext uri="{FF2B5EF4-FFF2-40B4-BE49-F238E27FC236}">
                <a16:creationId xmlns:a16="http://schemas.microsoft.com/office/drawing/2014/main" id="{DD30FE8F-0FD5-1DC5-03C4-FAB54B384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65" y="5313267"/>
            <a:ext cx="3292125" cy="70110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837B927-1ED3-F0E5-9C8E-C8EED8E49607}"/>
              </a:ext>
            </a:extLst>
          </p:cNvPr>
          <p:cNvSpPr txBox="1"/>
          <p:nvPr/>
        </p:nvSpPr>
        <p:spPr>
          <a:xfrm>
            <a:off x="2103965" y="5966112"/>
            <a:ext cx="759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different options for down- (pooling, strided convolution) and upsampling ...</a:t>
            </a:r>
            <a:endParaRPr lang="en-GB" sz="2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44F916-A533-74A3-9583-F2500E9B8609}"/>
              </a:ext>
            </a:extLst>
          </p:cNvPr>
          <p:cNvSpPr txBox="1"/>
          <p:nvPr/>
        </p:nvSpPr>
        <p:spPr>
          <a:xfrm>
            <a:off x="9098204" y="0"/>
            <a:ext cx="3093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Fully Convolutional Networks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59359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AEEA5EE-4C86-CE2F-FD56-AEDD5315B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Reverse Pooling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D5CA95-7047-0B5B-0CEA-D1F0396E3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56</a:t>
            </a:fld>
            <a:endParaRPr lang="en-GB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FCC8B33-F208-0323-4E6A-83FCB0A598D3}"/>
              </a:ext>
            </a:extLst>
          </p:cNvPr>
          <p:cNvGrpSpPr/>
          <p:nvPr/>
        </p:nvGrpSpPr>
        <p:grpSpPr>
          <a:xfrm>
            <a:off x="42333" y="2381684"/>
            <a:ext cx="4555067" cy="2494604"/>
            <a:chOff x="7586135" y="43393"/>
            <a:chExt cx="4555067" cy="249460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297E0B9-E265-059F-B031-56E98AC974AA}"/>
                </a:ext>
              </a:extLst>
            </p:cNvPr>
            <p:cNvGrpSpPr/>
            <p:nvPr/>
          </p:nvGrpSpPr>
          <p:grpSpPr>
            <a:xfrm>
              <a:off x="7586135" y="77261"/>
              <a:ext cx="4555067" cy="2460736"/>
              <a:chOff x="7586135" y="77261"/>
              <a:chExt cx="4555067" cy="2460736"/>
            </a:xfrm>
          </p:grpSpPr>
          <p:pic>
            <p:nvPicPr>
              <p:cNvPr id="12" name="Picture 11" descr="A diagram of a number and output&#10;&#10;AI-generated content may be incorrect.">
                <a:extLst>
                  <a:ext uri="{FF2B5EF4-FFF2-40B4-BE49-F238E27FC236}">
                    <a16:creationId xmlns:a16="http://schemas.microsoft.com/office/drawing/2014/main" id="{473C187E-A9B1-2E60-ACD1-956984C85F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14999" y="508148"/>
                <a:ext cx="3497338" cy="202984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93054DF-1CAF-1D73-9EB4-67C8AB34C75B}"/>
                  </a:ext>
                </a:extLst>
              </p:cNvPr>
              <p:cNvSpPr txBox="1"/>
              <p:nvPr/>
            </p:nvSpPr>
            <p:spPr>
              <a:xfrm>
                <a:off x="7586135" y="77261"/>
                <a:ext cx="4555067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resampling (no learned parameters) </a:t>
                </a:r>
              </a:p>
            </p:txBody>
          </p:sp>
        </p:grp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659BDEA-D47A-718E-F22C-602986B2DEA2}"/>
                </a:ext>
              </a:extLst>
            </p:cNvPr>
            <p:cNvSpPr/>
            <p:nvPr/>
          </p:nvSpPr>
          <p:spPr>
            <a:xfrm>
              <a:off x="7586135" y="43393"/>
              <a:ext cx="4555067" cy="2460736"/>
            </a:xfrm>
            <a:prstGeom prst="round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37AB4BD-2C13-201A-3038-D028371149E3}"/>
              </a:ext>
            </a:extLst>
          </p:cNvPr>
          <p:cNvGrpSpPr/>
          <p:nvPr/>
        </p:nvGrpSpPr>
        <p:grpSpPr>
          <a:xfrm>
            <a:off x="4697226" y="1027906"/>
            <a:ext cx="7452441" cy="5324475"/>
            <a:chOff x="350781" y="1490132"/>
            <a:chExt cx="7452441" cy="532447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93B7E40-3D0E-9553-0CFB-BF0B223AB29F}"/>
                </a:ext>
              </a:extLst>
            </p:cNvPr>
            <p:cNvGrpSpPr/>
            <p:nvPr/>
          </p:nvGrpSpPr>
          <p:grpSpPr>
            <a:xfrm>
              <a:off x="545006" y="4091212"/>
              <a:ext cx="7063990" cy="2270432"/>
              <a:chOff x="242743" y="4321216"/>
              <a:chExt cx="6748969" cy="2101401"/>
            </a:xfrm>
          </p:grpSpPr>
          <p:pic>
            <p:nvPicPr>
              <p:cNvPr id="21" name="Picture 20" descr="A screenshot of a computer&#10;&#10;AI-generated content may be incorrect.">
                <a:extLst>
                  <a:ext uri="{FF2B5EF4-FFF2-40B4-BE49-F238E27FC236}">
                    <a16:creationId xmlns:a16="http://schemas.microsoft.com/office/drawing/2014/main" id="{DA459998-1769-1356-0C37-E4CF56E53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743" y="4321216"/>
                <a:ext cx="6748969" cy="1956346"/>
              </a:xfrm>
              <a:prstGeom prst="rect">
                <a:avLst/>
              </a:prstGeom>
            </p:spPr>
          </p:pic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308C83A-E2BD-2672-E54E-AEC46EA2F3CC}"/>
                  </a:ext>
                </a:extLst>
              </p:cNvPr>
              <p:cNvSpPr/>
              <p:nvPr/>
            </p:nvSpPr>
            <p:spPr>
              <a:xfrm>
                <a:off x="3617227" y="6206067"/>
                <a:ext cx="827773" cy="2165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0" name="Picture 9" descr="A diagram of several colorful boxes&#10;&#10;AI-generated content may be incorrect.">
              <a:extLst>
                <a:ext uri="{FF2B5EF4-FFF2-40B4-BE49-F238E27FC236}">
                  <a16:creationId xmlns:a16="http://schemas.microsoft.com/office/drawing/2014/main" id="{AFAE735E-CBAE-CD95-3A48-D97AECE78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035" y="1964268"/>
              <a:ext cx="7132555" cy="203286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FEB8DE-D02C-4D41-722E-DDB78D41B8EA}"/>
                </a:ext>
              </a:extLst>
            </p:cNvPr>
            <p:cNvSpPr txBox="1"/>
            <p:nvPr/>
          </p:nvSpPr>
          <p:spPr>
            <a:xfrm>
              <a:off x="862520" y="1544210"/>
              <a:ext cx="6095997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GB" sz="2200" dirty="0" err="1"/>
                <a:t>unpooling</a:t>
              </a:r>
              <a:r>
                <a:rPr lang="en-GB" sz="2200" dirty="0"/>
                <a:t> (recording max positions from pooling)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16543FC9-F1BD-7308-A4C1-A58B057F2E2A}"/>
                </a:ext>
              </a:extLst>
            </p:cNvPr>
            <p:cNvSpPr/>
            <p:nvPr/>
          </p:nvSpPr>
          <p:spPr>
            <a:xfrm>
              <a:off x="350781" y="1490132"/>
              <a:ext cx="7452441" cy="5324475"/>
            </a:xfrm>
            <a:prstGeom prst="round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6757350-BCA7-3799-44EA-CDD7D89443C0}"/>
                </a:ext>
              </a:extLst>
            </p:cNvPr>
            <p:cNvSpPr txBox="1"/>
            <p:nvPr/>
          </p:nvSpPr>
          <p:spPr>
            <a:xfrm>
              <a:off x="5475188" y="3750912"/>
              <a:ext cx="5677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 dirty="0">
                  <a:hlinkClick r:id="rId5"/>
                </a:rPr>
                <a:t>source</a:t>
              </a:r>
              <a:endParaRPr lang="de-DE" sz="10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150241-5A14-1662-DF57-DF22B0B10357}"/>
                </a:ext>
              </a:extLst>
            </p:cNvPr>
            <p:cNvSpPr txBox="1"/>
            <p:nvPr/>
          </p:nvSpPr>
          <p:spPr>
            <a:xfrm>
              <a:off x="1079472" y="6299000"/>
              <a:ext cx="5879045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filled with learned parameters in subsequent convolution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7940222-A58B-5DB4-B57C-BC87E3DC93B6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4018995" y="5101215"/>
              <a:ext cx="2287770" cy="119778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80567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D53B44-2233-F9D1-61C6-F985C43A4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Reverse Convolution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2B56D-3C55-781A-418B-5A815E7D8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57</a:t>
            </a:fld>
            <a:endParaRPr lang="en-DE"/>
          </a:p>
        </p:txBody>
      </p:sp>
      <p:pic>
        <p:nvPicPr>
          <p:cNvPr id="19" name="Picture 18" descr="A diagram of numbers and lines&#10;&#10;AI-generated content may be incorrect.">
            <a:extLst>
              <a:ext uri="{FF2B5EF4-FFF2-40B4-BE49-F238E27FC236}">
                <a16:creationId xmlns:a16="http://schemas.microsoft.com/office/drawing/2014/main" id="{F0055864-A1B0-98A1-CB64-B4D7E1660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9" y="2197521"/>
            <a:ext cx="3616690" cy="1893301"/>
          </a:xfrm>
          <a:prstGeom prst="rect">
            <a:avLst/>
          </a:prstGeom>
        </p:spPr>
      </p:pic>
      <p:pic>
        <p:nvPicPr>
          <p:cNvPr id="21" name="Picture 20" descr="A group of numbers in different colors&#10;&#10;AI-generated content may be incorrect.">
            <a:extLst>
              <a:ext uri="{FF2B5EF4-FFF2-40B4-BE49-F238E27FC236}">
                <a16:creationId xmlns:a16="http://schemas.microsoft.com/office/drawing/2014/main" id="{C2285389-2120-D976-A96B-C7DDCE032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52" y="1313486"/>
            <a:ext cx="4419464" cy="2871891"/>
          </a:xfrm>
          <a:prstGeom prst="rect">
            <a:avLst/>
          </a:prstGeom>
        </p:spPr>
      </p:pic>
      <p:pic>
        <p:nvPicPr>
          <p:cNvPr id="23" name="Picture 22" descr="A close-up of a puzzle&#10;&#10;AI-generated content may be incorrect.">
            <a:extLst>
              <a:ext uri="{FF2B5EF4-FFF2-40B4-BE49-F238E27FC236}">
                <a16:creationId xmlns:a16="http://schemas.microsoft.com/office/drawing/2014/main" id="{AB5E6A8D-2E42-1E00-0522-5C578868E1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990" y="4586487"/>
            <a:ext cx="2743200" cy="15412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BE97CFC-6B3B-5A30-1B74-528A5B7B8C0B}"/>
              </a:ext>
            </a:extLst>
          </p:cNvPr>
          <p:cNvSpPr txBox="1"/>
          <p:nvPr/>
        </p:nvSpPr>
        <p:spPr>
          <a:xfrm>
            <a:off x="819361" y="1836043"/>
            <a:ext cx="1755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convolution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64C0D9-64C7-0674-343D-05741C94E20C}"/>
              </a:ext>
            </a:extLst>
          </p:cNvPr>
          <p:cNvCxnSpPr>
            <a:cxnSpLocks/>
          </p:cNvCxnSpPr>
          <p:nvPr/>
        </p:nvCxnSpPr>
        <p:spPr>
          <a:xfrm>
            <a:off x="1064105" y="4221467"/>
            <a:ext cx="27008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2D04503-429F-68BA-177A-03DD82F990D3}"/>
              </a:ext>
            </a:extLst>
          </p:cNvPr>
          <p:cNvCxnSpPr>
            <a:cxnSpLocks/>
          </p:cNvCxnSpPr>
          <p:nvPr/>
        </p:nvCxnSpPr>
        <p:spPr>
          <a:xfrm flipH="1">
            <a:off x="7292999" y="2749431"/>
            <a:ext cx="13969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62D27AB-CD9B-3730-3A69-C35A5893B708}"/>
              </a:ext>
            </a:extLst>
          </p:cNvPr>
          <p:cNvSpPr txBox="1"/>
          <p:nvPr/>
        </p:nvSpPr>
        <p:spPr>
          <a:xfrm>
            <a:off x="7686014" y="4258958"/>
            <a:ext cx="2935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combine and sum overlaps: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09061F-040C-C5AD-3B83-E8F9076EB2BB}"/>
              </a:ext>
            </a:extLst>
          </p:cNvPr>
          <p:cNvSpPr txBox="1"/>
          <p:nvPr/>
        </p:nvSpPr>
        <p:spPr>
          <a:xfrm>
            <a:off x="10247362" y="6004642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460C34-9843-A212-12B2-0EFD1AF87E68}"/>
              </a:ext>
            </a:extLst>
          </p:cNvPr>
          <p:cNvSpPr txBox="1"/>
          <p:nvPr/>
        </p:nvSpPr>
        <p:spPr>
          <a:xfrm>
            <a:off x="1376854" y="5296755"/>
            <a:ext cx="458956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not inverse convolution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additional learned parameters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7CED98-EEE0-EF12-332C-AD743C9D7289}"/>
              </a:ext>
            </a:extLst>
          </p:cNvPr>
          <p:cNvCxnSpPr/>
          <p:nvPr/>
        </p:nvCxnSpPr>
        <p:spPr>
          <a:xfrm flipH="1">
            <a:off x="10534190" y="2995022"/>
            <a:ext cx="729640" cy="461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341FA4-5DE4-A4F6-AA9E-01D9E64255BC}"/>
              </a:ext>
            </a:extLst>
          </p:cNvPr>
          <p:cNvSpPr/>
          <p:nvPr/>
        </p:nvSpPr>
        <p:spPr>
          <a:xfrm>
            <a:off x="6733694" y="867358"/>
            <a:ext cx="4758267" cy="5625518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0FDCD0-2B07-3354-567B-4524A6474424}"/>
              </a:ext>
            </a:extLst>
          </p:cNvPr>
          <p:cNvSpPr txBox="1"/>
          <p:nvPr/>
        </p:nvSpPr>
        <p:spPr>
          <a:xfrm>
            <a:off x="7502135" y="867357"/>
            <a:ext cx="3320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transposed convolution</a:t>
            </a:r>
          </a:p>
        </p:txBody>
      </p:sp>
    </p:spTree>
    <p:extLst>
      <p:ext uri="{BB962C8B-B14F-4D97-AF65-F5344CB8AC3E}">
        <p14:creationId xmlns:p14="http://schemas.microsoft.com/office/powerpoint/2010/main" val="3509189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0340-5010-A088-670C-A573D978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U-Net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4FBBC1-A95A-59F8-9737-E46F1005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58</a:t>
            </a:fld>
            <a:endParaRPr lang="en-GB"/>
          </a:p>
        </p:txBody>
      </p:sp>
      <p:pic>
        <p:nvPicPr>
          <p:cNvPr id="9" name="Picture 8" descr="A diagram of a diagram&#10;&#10;AI-generated content may be incorrect.">
            <a:extLst>
              <a:ext uri="{FF2B5EF4-FFF2-40B4-BE49-F238E27FC236}">
                <a16:creationId xmlns:a16="http://schemas.microsoft.com/office/drawing/2014/main" id="{8E9407E9-7D1F-6136-0A4D-04284DD8F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6365"/>
            <a:ext cx="7169240" cy="4845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B390E-313A-2662-6685-B0DCB3EEFDDE}"/>
              </a:ext>
            </a:extLst>
          </p:cNvPr>
          <p:cNvSpPr txBox="1"/>
          <p:nvPr/>
        </p:nvSpPr>
        <p:spPr>
          <a:xfrm>
            <a:off x="3102020" y="2616199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skip connections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B655D-8E0A-91C9-F33E-623475A72EB0}"/>
              </a:ext>
            </a:extLst>
          </p:cNvPr>
          <p:cNvSpPr txBox="1"/>
          <p:nvPr/>
        </p:nvSpPr>
        <p:spPr>
          <a:xfrm>
            <a:off x="6969431" y="1507033"/>
            <a:ext cx="177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just two classes</a:t>
            </a:r>
            <a:endParaRPr lang="en-GB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D859B2B-5DC3-1A7E-2259-0772F80EA6B5}"/>
              </a:ext>
            </a:extLst>
          </p:cNvPr>
          <p:cNvCxnSpPr/>
          <p:nvPr/>
        </p:nvCxnSpPr>
        <p:spPr>
          <a:xfrm flipH="1">
            <a:off x="6937420" y="1876365"/>
            <a:ext cx="330200" cy="333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2D8ACAB-38D5-8F3C-F086-61B569C93B4F}"/>
              </a:ext>
            </a:extLst>
          </p:cNvPr>
          <p:cNvSpPr txBox="1"/>
          <p:nvPr/>
        </p:nvSpPr>
        <p:spPr>
          <a:xfrm>
            <a:off x="1876210" y="1507033"/>
            <a:ext cx="3661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number of channels / feature maps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F7CBB5-6B77-9CD3-686A-B06C07C9925F}"/>
              </a:ext>
            </a:extLst>
          </p:cNvPr>
          <p:cNvCxnSpPr/>
          <p:nvPr/>
        </p:nvCxnSpPr>
        <p:spPr>
          <a:xfrm flipH="1">
            <a:off x="1876210" y="1811867"/>
            <a:ext cx="196880" cy="1608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2CECE1-B832-3067-238E-7FF6F64ECFF4}"/>
              </a:ext>
            </a:extLst>
          </p:cNvPr>
          <p:cNvSpPr txBox="1"/>
          <p:nvPr/>
        </p:nvSpPr>
        <p:spPr>
          <a:xfrm>
            <a:off x="8610600" y="3282245"/>
            <a:ext cx="334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also used for learning of depth maps, image synthesis (diffusion), ...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600905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2AC3C-8F1C-A8AF-8792-B27C00C3B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11F866-082D-7778-BAD8-6CBB50339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Aside: Autoencoders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05F0C1-3069-B98C-8784-A77B3D56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81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7E1E-2117-5C4D-03CE-25C1B6B2F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Digitizing: Sampling &amp; Quantization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E5568-BC9F-B2D6-C4FD-502CE6A57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C57D3F78-C18B-0D5D-69F7-C08E1CCCC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75" y="1448502"/>
            <a:ext cx="5957776" cy="52729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FA08DE-21FC-03E4-A47D-71CE6861EE5B}"/>
              </a:ext>
            </a:extLst>
          </p:cNvPr>
          <p:cNvSpPr txBox="1"/>
          <p:nvPr/>
        </p:nvSpPr>
        <p:spPr>
          <a:xfrm>
            <a:off x="18313" y="5046133"/>
            <a:ext cx="256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digitizing the coordinate values: pixels</a:t>
            </a:r>
          </a:p>
        </p:txBody>
      </p:sp>
      <p:pic>
        <p:nvPicPr>
          <p:cNvPr id="7" name="Picture 6" descr="A close-up of a pixelated object&#10;&#10;Description automatically generated">
            <a:extLst>
              <a:ext uri="{FF2B5EF4-FFF2-40B4-BE49-F238E27FC236}">
                <a16:creationId xmlns:a16="http://schemas.microsoft.com/office/drawing/2014/main" id="{534F56D3-D376-DB1F-38BA-D38FFBEEE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176" y="2640368"/>
            <a:ext cx="4380047" cy="25412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6CEB7C-4531-8F6E-FA0E-62F900022F5D}"/>
              </a:ext>
            </a:extLst>
          </p:cNvPr>
          <p:cNvSpPr txBox="1"/>
          <p:nvPr/>
        </p:nvSpPr>
        <p:spPr>
          <a:xfrm>
            <a:off x="7308115" y="5669448"/>
            <a:ext cx="3232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digitizing the amplitude values: discrete intensity levels</a:t>
            </a:r>
          </a:p>
        </p:txBody>
      </p:sp>
    </p:spTree>
    <p:extLst>
      <p:ext uri="{BB962C8B-B14F-4D97-AF65-F5344CB8AC3E}">
        <p14:creationId xmlns:p14="http://schemas.microsoft.com/office/powerpoint/2010/main" val="329111519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895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/>
              <a:t>(alternative to PCA)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48533" y="6025929"/>
            <a:ext cx="5648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6333B-474F-BC16-3C8C-09718B2CB4F0}"/>
              </a:ext>
            </a:extLst>
          </p:cNvPr>
          <p:cNvSpPr txBox="1"/>
          <p:nvPr/>
        </p:nvSpPr>
        <p:spPr>
          <a:xfrm>
            <a:off x="5820837" y="616627"/>
            <a:ext cx="1761123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convolutions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49AE51-279D-1A10-99F4-1EC7AAA07E90}"/>
              </a:ext>
            </a:extLst>
          </p:cNvPr>
          <p:cNvSpPr txBox="1"/>
          <p:nvPr/>
        </p:nvSpPr>
        <p:spPr>
          <a:xfrm>
            <a:off x="8285788" y="610654"/>
            <a:ext cx="190500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transposed convolutions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4D72CC-2FC4-CB0D-672C-1415692B31EA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277055" y="1047514"/>
            <a:ext cx="424344" cy="21444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557D-D5F1-BAF9-150E-9453D179B130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9238293" y="1380095"/>
            <a:ext cx="396774" cy="19219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ECC77C5-C9CA-ECAF-9742-AA19682ED9CD}"/>
              </a:ext>
            </a:extLst>
          </p:cNvPr>
          <p:cNvSpPr txBox="1"/>
          <p:nvPr/>
        </p:nvSpPr>
        <p:spPr>
          <a:xfrm>
            <a:off x="7133227" y="179767"/>
            <a:ext cx="15335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for images: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3C74E1-629F-E545-28A1-6AAB55EC4BBC}"/>
              </a:ext>
            </a:extLst>
          </p:cNvPr>
          <p:cNvSpPr txBox="1"/>
          <p:nvPr/>
        </p:nvSpPr>
        <p:spPr>
          <a:xfrm>
            <a:off x="5797719" y="6031210"/>
            <a:ext cx="311963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unsupervised learning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48533" y="4843860"/>
            <a:ext cx="569894" cy="244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887821-4D12-018B-2A7C-351A1CE79F5F}"/>
              </a:ext>
            </a:extLst>
          </p:cNvPr>
          <p:cNvSpPr txBox="1"/>
          <p:nvPr/>
        </p:nvSpPr>
        <p:spPr>
          <a:xfrm>
            <a:off x="838200" y="5444067"/>
            <a:ext cx="69805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/>
              <a:t>alternative to deconvolution (image restoration)</a:t>
            </a: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77D7A-892C-95AC-D8AF-EB56B583C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ADE3C9-9FE4-17D6-3B2E-D16CEB1E5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Detection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87CB20-D8C2-E388-1030-3B212D0C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6830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15D20-DE32-8CA5-95E8-21D3965F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63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9C09B84-C0F8-442F-6BC5-194F17AC9839}"/>
              </a:ext>
            </a:extLst>
          </p:cNvPr>
          <p:cNvGrpSpPr/>
          <p:nvPr/>
        </p:nvGrpSpPr>
        <p:grpSpPr>
          <a:xfrm>
            <a:off x="1198033" y="1021819"/>
            <a:ext cx="9795933" cy="5517093"/>
            <a:chOff x="1202267" y="714374"/>
            <a:chExt cx="9795933" cy="5517093"/>
          </a:xfrm>
        </p:grpSpPr>
        <p:pic>
          <p:nvPicPr>
            <p:cNvPr id="7" name="Picture 6" descr="A person sitting on a motorcycle&#10;&#10;AI-generated content may be incorrect.">
              <a:extLst>
                <a:ext uri="{FF2B5EF4-FFF2-40B4-BE49-F238E27FC236}">
                  <a16:creationId xmlns:a16="http://schemas.microsoft.com/office/drawing/2014/main" id="{D85A45A5-2FD2-E2F1-FF6D-D1DB5205D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9999" y="714374"/>
              <a:ext cx="9652001" cy="542925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59971D-4D53-DA28-E3F3-7D4C0B10C09B}"/>
                </a:ext>
              </a:extLst>
            </p:cNvPr>
            <p:cNvSpPr/>
            <p:nvPr/>
          </p:nvSpPr>
          <p:spPr>
            <a:xfrm>
              <a:off x="1202267" y="5461000"/>
              <a:ext cx="9795933" cy="770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F48FBAD-DE08-09F6-10B2-E05570959B95}"/>
              </a:ext>
            </a:extLst>
          </p:cNvPr>
          <p:cNvSpPr txBox="1"/>
          <p:nvPr/>
        </p:nvSpPr>
        <p:spPr>
          <a:xfrm>
            <a:off x="2093202" y="319088"/>
            <a:ext cx="7997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output: bounding boxes with category label and confidence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1984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1749B5-F390-65A2-3994-834514B75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Performance Evaluation of Localization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0567B5-6F9D-3450-5A70-B66247B9A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64</a:t>
            </a:fld>
            <a:endParaRPr lang="en-GB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26EE3A7-5133-BBDD-A972-727ECB484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5" y="2251608"/>
            <a:ext cx="11179509" cy="23547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4595C-7BEB-3A5C-DB21-8F6744A91AAE}"/>
              </a:ext>
            </a:extLst>
          </p:cNvPr>
          <p:cNvSpPr txBox="1"/>
          <p:nvPr/>
        </p:nvSpPr>
        <p:spPr>
          <a:xfrm>
            <a:off x="3551648" y="4927373"/>
            <a:ext cx="254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Intersection-over-Union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40FD42-821E-3F04-2F31-BCF11CF9238E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11600" y="3572933"/>
            <a:ext cx="912224" cy="13544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1C05AEE-94F8-8751-446A-4CE8329F9C74}"/>
              </a:ext>
            </a:extLst>
          </p:cNvPr>
          <p:cNvSpPr txBox="1"/>
          <p:nvPr/>
        </p:nvSpPr>
        <p:spPr>
          <a:xfrm>
            <a:off x="350836" y="5817811"/>
            <a:ext cx="1149032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images with multiple objects: number of detections dependent on used confidence threshold</a:t>
            </a:r>
          </a:p>
        </p:txBody>
      </p:sp>
    </p:spTree>
    <p:extLst>
      <p:ext uri="{BB962C8B-B14F-4D97-AF65-F5344CB8AC3E}">
        <p14:creationId xmlns:p14="http://schemas.microsoft.com/office/powerpoint/2010/main" val="102564217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0ECCB-6CC8-F025-5C02-2C12725A7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65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792164-8D8E-6537-6DA9-D323DB204C81}"/>
              </a:ext>
            </a:extLst>
          </p:cNvPr>
          <p:cNvGrpSpPr/>
          <p:nvPr/>
        </p:nvGrpSpPr>
        <p:grpSpPr>
          <a:xfrm>
            <a:off x="0" y="0"/>
            <a:ext cx="12192000" cy="6364612"/>
            <a:chOff x="0" y="0"/>
            <a:chExt cx="12192000" cy="6364612"/>
          </a:xfrm>
        </p:grpSpPr>
        <p:pic>
          <p:nvPicPr>
            <p:cNvPr id="5" name="Picture 4" descr="A diagram of a multitask&#10;&#10;AI-generated content may be incorrect.">
              <a:extLst>
                <a:ext uri="{FF2B5EF4-FFF2-40B4-BE49-F238E27FC236}">
                  <a16:creationId xmlns:a16="http://schemas.microsoft.com/office/drawing/2014/main" id="{F122C749-738F-F3FB-6807-CE45843F7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36461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8AAF4B2-9F3A-1A29-F153-1A51A355ACB8}"/>
                </a:ext>
              </a:extLst>
            </p:cNvPr>
            <p:cNvSpPr/>
            <p:nvPr/>
          </p:nvSpPr>
          <p:spPr>
            <a:xfrm>
              <a:off x="67733" y="4301067"/>
              <a:ext cx="1617134" cy="3132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E1DED06-7375-A586-17BD-29FE2DCF08D0}"/>
              </a:ext>
            </a:extLst>
          </p:cNvPr>
          <p:cNvSpPr txBox="1"/>
          <p:nvPr/>
        </p:nvSpPr>
        <p:spPr>
          <a:xfrm>
            <a:off x="5060560" y="6312211"/>
            <a:ext cx="500034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too complicated for multiple objects</a:t>
            </a:r>
          </a:p>
        </p:txBody>
      </p:sp>
    </p:spTree>
    <p:extLst>
      <p:ext uri="{BB962C8B-B14F-4D97-AF65-F5344CB8AC3E}">
        <p14:creationId xmlns:p14="http://schemas.microsoft.com/office/powerpoint/2010/main" val="38008777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EC14DE-6A66-75F6-F697-B1B9BE46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Localization for Multiple-Object Images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71BA3-48B3-7BDF-213D-E71355924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06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600" dirty="0"/>
              <a:t>idea: classify many different crops of the image as object or background</a:t>
            </a:r>
          </a:p>
          <a:p>
            <a:pPr marL="0" indent="0">
              <a:buNone/>
            </a:pPr>
            <a:r>
              <a:rPr lang="de-DE" sz="2600" dirty="0"/>
              <a:t>(crops: sliding window over image, iterated at multiple window sizes)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C6AC00-C512-0A39-392F-5118EB01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66</a:t>
            </a:fld>
            <a:endParaRPr lang="en-GB"/>
          </a:p>
        </p:txBody>
      </p:sp>
      <p:pic>
        <p:nvPicPr>
          <p:cNvPr id="8" name="Picture 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4F8CA51-58C4-49EC-566E-C424EC527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1" y="3031066"/>
            <a:ext cx="2286467" cy="1731897"/>
          </a:xfrm>
          <a:prstGeom prst="rect">
            <a:avLst/>
          </a:prstGeom>
        </p:spPr>
      </p:pic>
      <p:pic>
        <p:nvPicPr>
          <p:cNvPr id="10" name="Picture 9" descr="A group of animals next to a christmas tree&#10;&#10;AI-generated content may be incorrect.">
            <a:extLst>
              <a:ext uri="{FF2B5EF4-FFF2-40B4-BE49-F238E27FC236}">
                <a16:creationId xmlns:a16="http://schemas.microsoft.com/office/drawing/2014/main" id="{43DE32C6-B3CC-31D8-1CD2-07227B1B1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96" y="3031066"/>
            <a:ext cx="2256531" cy="1714964"/>
          </a:xfrm>
          <a:prstGeom prst="rect">
            <a:avLst/>
          </a:prstGeom>
        </p:spPr>
      </p:pic>
      <p:pic>
        <p:nvPicPr>
          <p:cNvPr id="16" name="Picture 15" descr="A dog and cat in front of a christmas tree&#10;&#10;AI-generated content may be incorrect.">
            <a:extLst>
              <a:ext uri="{FF2B5EF4-FFF2-40B4-BE49-F238E27FC236}">
                <a16:creationId xmlns:a16="http://schemas.microsoft.com/office/drawing/2014/main" id="{85E3897F-03CB-B749-289A-B558803A62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85" y="3028269"/>
            <a:ext cx="2286468" cy="1720556"/>
          </a:xfrm>
          <a:prstGeom prst="rect">
            <a:avLst/>
          </a:prstGeom>
        </p:spPr>
      </p:pic>
      <p:pic>
        <p:nvPicPr>
          <p:cNvPr id="18" name="Picture 1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21A626B-E773-A58D-F3DA-0F71F43355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11" y="3028269"/>
            <a:ext cx="2286468" cy="1714851"/>
          </a:xfrm>
          <a:prstGeom prst="rect">
            <a:avLst/>
          </a:prstGeom>
        </p:spPr>
      </p:pic>
      <p:pic>
        <p:nvPicPr>
          <p:cNvPr id="20" name="Picture 19" descr="A blue squares on a tree&#10;&#10;AI-generated content may be incorrect.">
            <a:extLst>
              <a:ext uri="{FF2B5EF4-FFF2-40B4-BE49-F238E27FC236}">
                <a16:creationId xmlns:a16="http://schemas.microsoft.com/office/drawing/2014/main" id="{A6448188-F9C2-736F-B5D4-FE7275261C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837" y="3025472"/>
            <a:ext cx="2306823" cy="17346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72E7810-3BB7-774C-22EE-E7E4957B8BDB}"/>
              </a:ext>
            </a:extLst>
          </p:cNvPr>
          <p:cNvSpPr txBox="1"/>
          <p:nvPr/>
        </p:nvSpPr>
        <p:spPr>
          <a:xfrm>
            <a:off x="301671" y="4851400"/>
            <a:ext cx="1880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Yes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EE0155-871D-A504-C984-0EC29DA39029}"/>
              </a:ext>
            </a:extLst>
          </p:cNvPr>
          <p:cNvSpPr txBox="1"/>
          <p:nvPr/>
        </p:nvSpPr>
        <p:spPr>
          <a:xfrm>
            <a:off x="2634696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EC0B0F-FEFC-E8F3-D910-82659301C8AE}"/>
              </a:ext>
            </a:extLst>
          </p:cNvPr>
          <p:cNvSpPr txBox="1"/>
          <p:nvPr/>
        </p:nvSpPr>
        <p:spPr>
          <a:xfrm>
            <a:off x="496772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F3BA19-3A4A-88F7-E3AE-1E202231B91D}"/>
              </a:ext>
            </a:extLst>
          </p:cNvPr>
          <p:cNvSpPr txBox="1"/>
          <p:nvPr/>
        </p:nvSpPr>
        <p:spPr>
          <a:xfrm>
            <a:off x="727081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Yes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9BA2CA-A914-37E9-8100-47511FEFA355}"/>
              </a:ext>
            </a:extLst>
          </p:cNvPr>
          <p:cNvSpPr txBox="1"/>
          <p:nvPr/>
        </p:nvSpPr>
        <p:spPr>
          <a:xfrm>
            <a:off x="9603837" y="4851400"/>
            <a:ext cx="2306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issue: too many possible crops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023C6D-8097-8991-754F-24CCF6631EB9}"/>
              </a:ext>
            </a:extLst>
          </p:cNvPr>
          <p:cNvSpPr txBox="1"/>
          <p:nvPr/>
        </p:nvSpPr>
        <p:spPr>
          <a:xfrm>
            <a:off x="3924903" y="6187017"/>
            <a:ext cx="391370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 need for region proposals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279664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3973-1559-896C-C67B-FD763E3D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Region-Based Convolutional Neural Network (</a:t>
            </a:r>
            <a:r>
              <a:rPr lang="en-GB" sz="3700" dirty="0">
                <a:hlinkClick r:id="rId2"/>
              </a:rPr>
              <a:t>R-CNN</a:t>
            </a:r>
            <a:r>
              <a:rPr lang="en-GB" sz="37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CDA6E-491A-EAA9-6A95-3D26DDE6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67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B55553B-9D4E-B1BC-4E18-78890E7042D1}"/>
              </a:ext>
            </a:extLst>
          </p:cNvPr>
          <p:cNvGrpSpPr/>
          <p:nvPr/>
        </p:nvGrpSpPr>
        <p:grpSpPr>
          <a:xfrm>
            <a:off x="94730" y="1044840"/>
            <a:ext cx="12002540" cy="5410669"/>
            <a:chOff x="189460" y="1027906"/>
            <a:chExt cx="12002540" cy="5410669"/>
          </a:xfrm>
        </p:grpSpPr>
        <p:pic>
          <p:nvPicPr>
            <p:cNvPr id="6" name="Picture 5" descr="A diagram of a crop and crop proposal&#10;&#10;AI-generated content may be incorrect.">
              <a:extLst>
                <a:ext uri="{FF2B5EF4-FFF2-40B4-BE49-F238E27FC236}">
                  <a16:creationId xmlns:a16="http://schemas.microsoft.com/office/drawing/2014/main" id="{7DB75B5A-719A-34EE-FD41-269EFF7B7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60" y="1027906"/>
              <a:ext cx="12002540" cy="5410669"/>
            </a:xfrm>
            <a:prstGeom prst="rect">
              <a:avLst/>
            </a:prstGeom>
          </p:spPr>
        </p:pic>
        <p:pic>
          <p:nvPicPr>
            <p:cNvPr id="8" name="Picture 7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1D1288A9-C1D1-8382-A787-6346733B1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809" y="5452533"/>
              <a:ext cx="4025190" cy="95292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491FA6-42EB-6230-3D16-70C6131A046F}"/>
              </a:ext>
            </a:extLst>
          </p:cNvPr>
          <p:cNvSpPr txBox="1"/>
          <p:nvPr/>
        </p:nvSpPr>
        <p:spPr>
          <a:xfrm>
            <a:off x="136179" y="6422387"/>
            <a:ext cx="48828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region proposals by “classic” method (~2k)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5F2F73-861D-E601-A5EB-A77C0C76A168}"/>
              </a:ext>
            </a:extLst>
          </p:cNvPr>
          <p:cNvSpPr txBox="1"/>
          <p:nvPr/>
        </p:nvSpPr>
        <p:spPr>
          <a:xfrm>
            <a:off x="4343401" y="1947337"/>
            <a:ext cx="160146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two stages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5429A4-E9DE-1604-DF08-1E39CC858028}"/>
              </a:ext>
            </a:extLst>
          </p:cNvPr>
          <p:cNvSpPr txBox="1"/>
          <p:nvPr/>
        </p:nvSpPr>
        <p:spPr>
          <a:xfrm>
            <a:off x="6590412" y="4803391"/>
            <a:ext cx="26213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feature representation</a:t>
            </a:r>
          </a:p>
          <a:p>
            <a:r>
              <a:rPr lang="en-GB" sz="2000" dirty="0"/>
              <a:t>(forward-pass through pretrained CNN)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6887-834A-205A-A8DA-262AB4489182}"/>
              </a:ext>
            </a:extLst>
          </p:cNvPr>
          <p:cNvSpPr txBox="1"/>
          <p:nvPr/>
        </p:nvSpPr>
        <p:spPr>
          <a:xfrm>
            <a:off x="9364700" y="2325160"/>
            <a:ext cx="24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object classification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47DC17-E7FF-29D6-8364-2F5360FA38C3}"/>
              </a:ext>
            </a:extLst>
          </p:cNvPr>
          <p:cNvSpPr txBox="1"/>
          <p:nvPr/>
        </p:nvSpPr>
        <p:spPr>
          <a:xfrm>
            <a:off x="9194875" y="5511949"/>
            <a:ext cx="29678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bounding-box refinement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149B22-37CD-ACD3-87D7-034187B7D4FD}"/>
              </a:ext>
            </a:extLst>
          </p:cNvPr>
          <p:cNvSpPr txBox="1"/>
          <p:nvPr/>
        </p:nvSpPr>
        <p:spPr>
          <a:xfrm>
            <a:off x="9364700" y="1673449"/>
            <a:ext cx="2419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task-specific heads:</a:t>
            </a:r>
          </a:p>
        </p:txBody>
      </p:sp>
    </p:spTree>
    <p:extLst>
      <p:ext uri="{BB962C8B-B14F-4D97-AF65-F5344CB8AC3E}">
        <p14:creationId xmlns:p14="http://schemas.microsoft.com/office/powerpoint/2010/main" val="73834690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57D8CA0-8B41-1378-7407-E75C9C84D228}"/>
              </a:ext>
            </a:extLst>
          </p:cNvPr>
          <p:cNvGrpSpPr/>
          <p:nvPr/>
        </p:nvGrpSpPr>
        <p:grpSpPr>
          <a:xfrm>
            <a:off x="106161" y="1027906"/>
            <a:ext cx="11979678" cy="5387807"/>
            <a:chOff x="106161" y="1027906"/>
            <a:chExt cx="11979678" cy="5387807"/>
          </a:xfrm>
        </p:grpSpPr>
        <p:pic>
          <p:nvPicPr>
            <p:cNvPr id="5" name="Picture 4" descr="A diagram of a computer algorithm&#10;&#10;AI-generated content may be incorrect.">
              <a:extLst>
                <a:ext uri="{FF2B5EF4-FFF2-40B4-BE49-F238E27FC236}">
                  <a16:creationId xmlns:a16="http://schemas.microsoft.com/office/drawing/2014/main" id="{1EF43F4D-9504-3B11-D503-A17FFBE10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61" y="1027906"/>
              <a:ext cx="11979678" cy="5387807"/>
            </a:xfrm>
            <a:prstGeom prst="rect">
              <a:avLst/>
            </a:prstGeom>
          </p:spPr>
        </p:pic>
        <p:pic>
          <p:nvPicPr>
            <p:cNvPr id="14" name="Picture 13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A1EC6CCF-D9C6-3854-5895-F8867914F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6012" y="5309924"/>
              <a:ext cx="5906388" cy="95292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7DF01-875F-E97D-69BC-C5653EFF4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4"/>
              </a:rPr>
              <a:t>Fast R-CNN</a:t>
            </a:r>
            <a:r>
              <a:rPr lang="en-GB" dirty="0"/>
              <a:t>: Crop </a:t>
            </a:r>
            <a:r>
              <a:rPr lang="en-GB" dirty="0" err="1"/>
              <a:t>ConvNet</a:t>
            </a:r>
            <a:r>
              <a:rPr lang="en-GB" dirty="0"/>
              <a:t> Features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B54348-64C3-9994-FB1E-6258A015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87C9D9-BE22-5CF1-ABC6-07161349E8AE}"/>
              </a:ext>
            </a:extLst>
          </p:cNvPr>
          <p:cNvSpPr txBox="1"/>
          <p:nvPr/>
        </p:nvSpPr>
        <p:spPr>
          <a:xfrm>
            <a:off x="0" y="1437045"/>
            <a:ext cx="2984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 Convolutional Network</a:t>
            </a:r>
          </a:p>
          <a:p>
            <a:r>
              <a:rPr lang="en-GB" dirty="0"/>
              <a:t>(pretrained, e.g., VGG-16)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2F3AF60-D534-FD3D-EB9E-3FE3365C94F1}"/>
                  </a:ext>
                </a:extLst>
              </p:cNvPr>
              <p:cNvSpPr txBox="1"/>
              <p:nvPr/>
            </p:nvSpPr>
            <p:spPr>
              <a:xfrm>
                <a:off x="5267169" y="5502893"/>
                <a:ext cx="590638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Region of Interest pooling: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map proposed </a:t>
                </a:r>
                <a:r>
                  <a:rPr lang="en-GB" dirty="0" err="1"/>
                  <a:t>RoI</a:t>
                </a:r>
                <a:r>
                  <a:rPr lang="en-GB" dirty="0"/>
                  <a:t> coordinates to feature map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divide </a:t>
                </a:r>
                <a:r>
                  <a:rPr lang="en-GB" dirty="0" err="1"/>
                  <a:t>RoI</a:t>
                </a:r>
                <a:r>
                  <a:rPr lang="en-GB" dirty="0"/>
                  <a:t> on feature map into fixed bins (e.g.,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7</m:t>
                    </m:r>
                    <m:r>
                      <m:rPr>
                        <m:sty m:val="p"/>
                      </m:rPr>
                      <a:rPr lang="en-GB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GB" dirty="0"/>
                  <a:t> grid)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max</a:t>
                </a:r>
                <a:r>
                  <a:rPr lang="de-DE" dirty="0"/>
                  <a:t> </a:t>
                </a:r>
                <a:r>
                  <a:rPr lang="de-DE" dirty="0" err="1"/>
                  <a:t>pooling</a:t>
                </a:r>
                <a:r>
                  <a:rPr lang="de-DE" dirty="0"/>
                  <a:t> in </a:t>
                </a:r>
                <a:r>
                  <a:rPr lang="de-DE" dirty="0" err="1"/>
                  <a:t>each</a:t>
                </a:r>
                <a:r>
                  <a:rPr lang="de-DE" dirty="0"/>
                  <a:t> bin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2F3AF60-D534-FD3D-EB9E-3FE3365C94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7169" y="5502893"/>
                <a:ext cx="5906388" cy="1200329"/>
              </a:xfrm>
              <a:prstGeom prst="rect">
                <a:avLst/>
              </a:prstGeom>
              <a:blipFill>
                <a:blip r:embed="rId5"/>
                <a:stretch>
                  <a:fillRect l="-858" t="-2105" b="-736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close up of a text&#10;&#10;AI-generated content may be incorrect.">
            <a:extLst>
              <a:ext uri="{FF2B5EF4-FFF2-40B4-BE49-F238E27FC236}">
                <a16:creationId xmlns:a16="http://schemas.microsoft.com/office/drawing/2014/main" id="{0F09607E-62B1-DF99-D806-543AFA4A21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28" y="2245661"/>
            <a:ext cx="1278147" cy="546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1CBF05-C37E-AF1D-069C-FAC211674DF3}"/>
              </a:ext>
            </a:extLst>
          </p:cNvPr>
          <p:cNvSpPr txBox="1"/>
          <p:nvPr/>
        </p:nvSpPr>
        <p:spPr>
          <a:xfrm>
            <a:off x="9520759" y="1683266"/>
            <a:ext cx="2456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end-to-end trainable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B1D633-CE3D-F339-E5EF-33F4E5BF0F41}"/>
              </a:ext>
            </a:extLst>
          </p:cNvPr>
          <p:cNvSpPr txBox="1"/>
          <p:nvPr/>
        </p:nvSpPr>
        <p:spPr>
          <a:xfrm>
            <a:off x="5129260" y="2426504"/>
            <a:ext cx="26001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fixed-dimensional representation for each proposed region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FF98A-08DF-70FC-547F-32B4B0AC4C36}"/>
              </a:ext>
            </a:extLst>
          </p:cNvPr>
          <p:cNvSpPr txBox="1"/>
          <p:nvPr/>
        </p:nvSpPr>
        <p:spPr>
          <a:xfrm>
            <a:off x="7188200" y="4246230"/>
            <a:ext cx="1833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or CNN</a:t>
            </a:r>
          </a:p>
          <a:p>
            <a:endParaRPr lang="en-GB" dirty="0"/>
          </a:p>
          <a:p>
            <a:r>
              <a:rPr lang="en-GB" dirty="0"/>
              <a:t>more lightweight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1A74BD-19F3-CC89-6F34-5347FBBF960F}"/>
              </a:ext>
            </a:extLst>
          </p:cNvPr>
          <p:cNvSpPr txBox="1"/>
          <p:nvPr/>
        </p:nvSpPr>
        <p:spPr>
          <a:xfrm>
            <a:off x="4512734" y="1722178"/>
            <a:ext cx="1839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feature sharing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8BF30E1-3106-C6D5-10AB-F479B70AB9D9}"/>
              </a:ext>
            </a:extLst>
          </p:cNvPr>
          <p:cNvCxnSpPr/>
          <p:nvPr/>
        </p:nvCxnSpPr>
        <p:spPr>
          <a:xfrm flipH="1" flipV="1">
            <a:off x="4981903" y="4046483"/>
            <a:ext cx="694109" cy="1456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8764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6333-E086-9C07-7969-6A1BA6CE3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2"/>
              </a:rPr>
              <a:t>Faster R-CNN</a:t>
            </a:r>
            <a:r>
              <a:rPr lang="en-GB" dirty="0"/>
              <a:t>: Use Region Proposal Network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AE6E6-FCB2-5916-0BD7-EC27F52C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69</a:t>
            </a:fld>
            <a:endParaRPr lang="en-GB"/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45A3C1B6-8169-F542-9FBB-E1731CC13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1" y="1027906"/>
            <a:ext cx="11979678" cy="54182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32DFE8-A02A-20FC-2768-AB832BA40AAD}"/>
                  </a:ext>
                </a:extLst>
              </p:cNvPr>
              <p:cNvSpPr txBox="1"/>
              <p:nvPr/>
            </p:nvSpPr>
            <p:spPr>
              <a:xfrm>
                <a:off x="21019" y="6482470"/>
                <a:ext cx="120648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binary classification (object or not) with sliding window (e.g.,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GB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GB" dirty="0"/>
                  <a:t>) over feature map, refining predefined anchor boxes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32DFE8-A02A-20FC-2768-AB832BA40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19" y="6482470"/>
                <a:ext cx="12064819" cy="369332"/>
              </a:xfrm>
              <a:prstGeom prst="rect">
                <a:avLst/>
              </a:prstGeom>
              <a:blipFill>
                <a:blip r:embed="rId4"/>
                <a:stretch>
                  <a:fillRect l="-421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12AF329-664B-4FF8-A014-C05C3B0D1596}"/>
              </a:ext>
            </a:extLst>
          </p:cNvPr>
          <p:cNvCxnSpPr/>
          <p:nvPr/>
        </p:nvCxnSpPr>
        <p:spPr>
          <a:xfrm flipV="1">
            <a:off x="838200" y="6127531"/>
            <a:ext cx="160283" cy="430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502D5DFB-FE3B-979F-65D8-AAFE8D618DA2}"/>
              </a:ext>
            </a:extLst>
          </p:cNvPr>
          <p:cNvSpPr txBox="1"/>
          <p:nvPr/>
        </p:nvSpPr>
        <p:spPr>
          <a:xfrm>
            <a:off x="6096000" y="1818289"/>
            <a:ext cx="5849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two</a:t>
            </a:r>
            <a:r>
              <a:rPr lang="de-DE" dirty="0"/>
              <a:t> RPN </a:t>
            </a:r>
            <a:r>
              <a:rPr lang="de-DE" dirty="0" err="1"/>
              <a:t>losses</a:t>
            </a:r>
            <a:r>
              <a:rPr lang="de-DE" dirty="0"/>
              <a:t> </a:t>
            </a:r>
            <a:r>
              <a:rPr lang="de-DE" dirty="0" err="1"/>
              <a:t>combined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head</a:t>
            </a:r>
            <a:r>
              <a:rPr lang="de-DE" dirty="0"/>
              <a:t> </a:t>
            </a:r>
            <a:r>
              <a:rPr lang="de-DE" dirty="0" err="1"/>
              <a:t>losses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end-</a:t>
            </a:r>
            <a:r>
              <a:rPr lang="de-DE" dirty="0" err="1"/>
              <a:t>to</a:t>
            </a:r>
            <a:r>
              <a:rPr lang="de-DE" dirty="0"/>
              <a:t>-end </a:t>
            </a:r>
            <a:r>
              <a:rPr lang="de-DE" dirty="0" err="1"/>
              <a:t>training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0089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9C65-6F3F-DA72-26F1-EF0F9839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Discrete Intensity Levels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233ACC-55D2-3BA9-BDC4-942FFC5CBB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7333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image data: 2D grid (matrix) of pixels with different intensity values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intensity resolution:</a:t>
                </a:r>
              </a:p>
              <a:p>
                <a:pPr marL="0" indent="0">
                  <a:buNone/>
                </a:pPr>
                <a:r>
                  <a:rPr lang="en-GB" sz="2400" dirty="0"/>
                  <a:t>common to use one byte (2</a:t>
                </a:r>
                <a:r>
                  <a:rPr lang="en-GB" sz="2400" baseline="30000" dirty="0"/>
                  <a:t>8</a:t>
                </a:r>
                <a:r>
                  <a:rPr lang="en-GB" sz="2400" dirty="0"/>
                  <a:t>) to express possible intensity values (8-bit image)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0 = black, 255 = white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storage requirement for, e.g., </a:t>
                </a:r>
                <a14:m>
                  <m:oMath xmlns:m="http://schemas.openxmlformats.org/officeDocument/2006/math">
                    <m:r>
                      <a:rPr lang="en-GB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1024</m:t>
                    </m:r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1024</m:t>
                    </m:r>
                  </m:oMath>
                </a14:m>
                <a:r>
                  <a:rPr lang="en-GB" sz="2400" dirty="0"/>
                  <a:t> 8-bit image (grayscale): ~1 MB</a:t>
                </a:r>
              </a:p>
              <a:p>
                <a:pPr marL="0" indent="0">
                  <a:buNone/>
                </a:pPr>
                <a:r>
                  <a:rPr lang="en-GB" sz="2400" dirty="0"/>
                  <a:t>(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</m:t>
                    </m:r>
                  </m:oMath>
                </a14:m>
                <a:r>
                  <a:rPr lang="en-GB" sz="2400" dirty="0"/>
                  <a:t>3 for RGB </a:t>
                </a:r>
                <a:r>
                  <a:rPr lang="en-GB" sz="2400" dirty="0" err="1"/>
                  <a:t>color</a:t>
                </a:r>
                <a:r>
                  <a:rPr lang="en-GB" sz="2400" dirty="0"/>
                  <a:t> images)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233ACC-55D2-3BA9-BDC4-942FFC5CBB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7333" cy="4351338"/>
              </a:xfrm>
              <a:blipFill>
                <a:blip r:embed="rId2"/>
                <a:stretch>
                  <a:fillRect l="-1695" t="-25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777A2113-43AC-0A96-D18E-15CFE3B4F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199" y="365125"/>
            <a:ext cx="3911601" cy="53534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072245-B9A4-7655-8A10-FA481AB661FB}"/>
              </a:ext>
            </a:extLst>
          </p:cNvPr>
          <p:cNvSpPr txBox="1"/>
          <p:nvPr/>
        </p:nvSpPr>
        <p:spPr>
          <a:xfrm>
            <a:off x="11087541" y="593074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95DE2-7A98-8226-78E8-667F8B79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8570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D07F-6109-6670-3A7E-B349D2320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Feature Pyramid Network (FPN)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E8C0F4-E174-47AD-77E3-38665537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44397-48FF-DD7B-BB29-ACF4B0A01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" y="1027906"/>
            <a:ext cx="11954933" cy="5379720"/>
          </a:xfrm>
          <a:prstGeom prst="rect">
            <a:avLst/>
          </a:prstGeom>
        </p:spPr>
      </p:pic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4BAC4B6B-707A-7866-28E2-6E418FFB6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900" y="1523514"/>
            <a:ext cx="3467400" cy="1440305"/>
          </a:xfrm>
          <a:prstGeom prst="rect">
            <a:avLst/>
          </a:prstGeom>
        </p:spPr>
      </p:pic>
      <p:pic>
        <p:nvPicPr>
          <p:cNvPr id="9" name="Picture 8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F2C22BA0-6F58-46AD-4000-B5DB2C4FC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938" y="1679856"/>
            <a:ext cx="1104963" cy="84326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7E7A9F-E2F8-4A23-2025-05F709B3102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366000" y="2040467"/>
            <a:ext cx="1232938" cy="610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98A5E950-BAC0-CAAF-9C6E-67B89A05743D}"/>
              </a:ext>
            </a:extLst>
          </p:cNvPr>
          <p:cNvSpPr txBox="1"/>
          <p:nvPr/>
        </p:nvSpPr>
        <p:spPr>
          <a:xfrm>
            <a:off x="118533" y="6420911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using</a:t>
            </a:r>
            <a:r>
              <a:rPr lang="de-DE" dirty="0"/>
              <a:t> different </a:t>
            </a:r>
            <a:r>
              <a:rPr lang="de-DE" dirty="0" err="1"/>
              <a:t>anchor</a:t>
            </a:r>
            <a:r>
              <a:rPr lang="de-DE" dirty="0"/>
              <a:t> </a:t>
            </a:r>
            <a:r>
              <a:rPr lang="de-DE" dirty="0" err="1"/>
              <a:t>sizes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different </a:t>
            </a:r>
            <a:r>
              <a:rPr lang="de-DE" dirty="0" err="1"/>
              <a:t>pyramid</a:t>
            </a:r>
            <a:r>
              <a:rPr lang="de-DE" dirty="0"/>
              <a:t> </a:t>
            </a:r>
            <a:r>
              <a:rPr lang="de-DE" dirty="0" err="1"/>
              <a:t>levels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7C4E2E3F-E283-9D31-994E-27AD90481A9E}"/>
              </a:ext>
            </a:extLst>
          </p:cNvPr>
          <p:cNvCxnSpPr>
            <a:cxnSpLocks/>
          </p:cNvCxnSpPr>
          <p:nvPr/>
        </p:nvCxnSpPr>
        <p:spPr>
          <a:xfrm flipV="1">
            <a:off x="683172" y="5812222"/>
            <a:ext cx="315311" cy="6846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A2BC0FA6-4B7A-9945-2D3A-1B891DCD82B0}"/>
              </a:ext>
            </a:extLst>
          </p:cNvPr>
          <p:cNvSpPr txBox="1"/>
          <p:nvPr/>
        </p:nvSpPr>
        <p:spPr>
          <a:xfrm>
            <a:off x="9091270" y="136525"/>
            <a:ext cx="298219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different intermediate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same </a:t>
            </a:r>
            <a:r>
              <a:rPr lang="de-DE" dirty="0" err="1"/>
              <a:t>backbone</a:t>
            </a:r>
            <a:r>
              <a:rPr lang="de-DE" dirty="0"/>
              <a:t> CNN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F3FF8FA0-5BED-ADDC-4A2C-15F19C692DCB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4822257" y="459691"/>
            <a:ext cx="4269013" cy="14942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AE37B3B0-F72E-F928-58A1-509DC9CF7FBD}"/>
              </a:ext>
            </a:extLst>
          </p:cNvPr>
          <p:cNvSpPr txBox="1"/>
          <p:nvPr/>
        </p:nvSpPr>
        <p:spPr>
          <a:xfrm>
            <a:off x="9636526" y="1027906"/>
            <a:ext cx="2541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high-resolution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398642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B489-2C80-C768-5B67-6DE9B9AD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Single-Stage Detectors: Drop Per-Region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50C15-00FC-546B-68BF-43A7A053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71</a:t>
            </a:fld>
            <a:endParaRPr lang="en-GB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389DE6D-A122-5676-1E84-7FA313BEF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782"/>
            <a:ext cx="12192000" cy="49839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89F2A5-6ADF-068D-D110-F17A9D88BF62}"/>
              </a:ext>
            </a:extLst>
          </p:cNvPr>
          <p:cNvSpPr txBox="1"/>
          <p:nvPr/>
        </p:nvSpPr>
        <p:spPr>
          <a:xfrm>
            <a:off x="3295650" y="6229032"/>
            <a:ext cx="5600700" cy="4924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600" dirty="0"/>
              <a:t>faster, but usually worse performance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B508B0-8261-0C15-C8DF-7F1EB3BC351E}"/>
              </a:ext>
            </a:extLst>
          </p:cNvPr>
          <p:cNvSpPr txBox="1"/>
          <p:nvPr/>
        </p:nvSpPr>
        <p:spPr>
          <a:xfrm>
            <a:off x="7420304" y="4645572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more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A14BBD5-8DD3-E857-CF30-459291CCFB74}"/>
              </a:ext>
            </a:extLst>
          </p:cNvPr>
          <p:cNvCxnSpPr/>
          <p:nvPr/>
        </p:nvCxnSpPr>
        <p:spPr>
          <a:xfrm flipH="1" flipV="1">
            <a:off x="6190593" y="4708634"/>
            <a:ext cx="1219200" cy="115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2235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7D906-C48D-A4CD-C051-3844A1792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YOLO</a:t>
            </a:r>
            <a:r>
              <a:rPr lang="en-GB" dirty="0"/>
              <a:t>: Real-Time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5AD14-F509-5FCC-34A6-65A409565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234" y="2253182"/>
            <a:ext cx="7062732" cy="44288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5C142-6D71-00FB-DDBB-8FD577D1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72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603BF3-9B83-A45A-F2B1-49A0318DF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4" y="1690688"/>
            <a:ext cx="5779448" cy="1257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CB7BC-AB94-3114-B52A-5F147193D19A}"/>
              </a:ext>
            </a:extLst>
          </p:cNvPr>
          <p:cNvSpPr txBox="1"/>
          <p:nvPr/>
        </p:nvSpPr>
        <p:spPr>
          <a:xfrm>
            <a:off x="178370" y="3909497"/>
            <a:ext cx="490086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You Only Look Once:</a:t>
            </a:r>
          </a:p>
          <a:p>
            <a:r>
              <a:rPr lang="en-GB" sz="2600" dirty="0"/>
              <a:t>prediction of bounding boxes and class probabilities in one go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C41A6CC-5193-04F3-1685-19D08CFE0D3E}"/>
              </a:ext>
            </a:extLst>
          </p:cNvPr>
          <p:cNvSpPr txBox="1"/>
          <p:nvPr/>
        </p:nvSpPr>
        <p:spPr>
          <a:xfrm>
            <a:off x="8818181" y="1380289"/>
            <a:ext cx="3310760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anchor-free</a:t>
            </a:r>
            <a:r>
              <a:rPr lang="de-DE" sz="2400" dirty="0"/>
              <a:t> </a:t>
            </a:r>
            <a:r>
              <a:rPr lang="de-DE" sz="2400" dirty="0" err="1"/>
              <a:t>approach</a:t>
            </a:r>
            <a:r>
              <a:rPr lang="de-DE" sz="2400" dirty="0"/>
              <a:t> in </a:t>
            </a:r>
            <a:r>
              <a:rPr lang="de-DE" sz="2400" dirty="0" err="1"/>
              <a:t>newer</a:t>
            </a:r>
            <a:r>
              <a:rPr lang="de-DE" sz="2400" dirty="0"/>
              <a:t> YOLO </a:t>
            </a:r>
            <a:r>
              <a:rPr lang="de-DE" sz="2400" dirty="0" err="1"/>
              <a:t>versions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3490137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48900-87DA-E4ED-26D0-E76BE9BC0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261745-3D96-9501-A03D-7DA0303F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Instance Segmentation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9F0377-B23C-E36C-5911-E0872EA2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9058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B872-5CEE-56B8-2E00-6AF5133FE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Additional Network Heads to R-CNN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D83835-B3C6-58EB-45A6-DDD69B1CE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74</a:t>
            </a:fld>
            <a:endParaRPr lang="en-GB"/>
          </a:p>
        </p:txBody>
      </p:sp>
      <p:pic>
        <p:nvPicPr>
          <p:cNvPr id="7" name="Picture 6" descr="A diagram of a building&#10;&#10;AI-generated content may be incorrect.">
            <a:extLst>
              <a:ext uri="{FF2B5EF4-FFF2-40B4-BE49-F238E27FC236}">
                <a16:creationId xmlns:a16="http://schemas.microsoft.com/office/drawing/2014/main" id="{D680FDC9-0224-1E34-E14D-8D4C0ADF6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247" y="2700866"/>
            <a:ext cx="5379217" cy="21366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BF37F-4D05-90A3-5CED-45494AC8DFCC}"/>
              </a:ext>
            </a:extLst>
          </p:cNvPr>
          <p:cNvSpPr txBox="1"/>
          <p:nvPr/>
        </p:nvSpPr>
        <p:spPr>
          <a:xfrm>
            <a:off x="6526444" y="2142065"/>
            <a:ext cx="44889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pose estimation (</a:t>
            </a:r>
            <a:r>
              <a:rPr lang="en-GB" sz="2600" dirty="0" err="1">
                <a:hlinkClick r:id="rId3"/>
              </a:rPr>
              <a:t>DensePose</a:t>
            </a:r>
            <a:r>
              <a:rPr lang="en-GB" sz="2600" dirty="0"/>
              <a:t>):</a:t>
            </a:r>
          </a:p>
        </p:txBody>
      </p:sp>
      <p:pic>
        <p:nvPicPr>
          <p:cNvPr id="11" name="Picture 10" descr="A diagram of a diagram of a computer&#10;&#10;AI-generated content may be incorrect.">
            <a:extLst>
              <a:ext uri="{FF2B5EF4-FFF2-40B4-BE49-F238E27FC236}">
                <a16:creationId xmlns:a16="http://schemas.microsoft.com/office/drawing/2014/main" id="{8724FE47-BC3B-16DE-8FF3-C0D45E9B3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6" y="2634510"/>
            <a:ext cx="5462668" cy="2529935"/>
          </a:xfrm>
          <a:prstGeom prst="rect">
            <a:avLst/>
          </a:prstGeom>
        </p:spPr>
      </p:pic>
      <p:pic>
        <p:nvPicPr>
          <p:cNvPr id="13" name="Picture 12" descr="A group of people skiing&#10;&#10;AI-generated content may be incorrect.">
            <a:extLst>
              <a:ext uri="{FF2B5EF4-FFF2-40B4-BE49-F238E27FC236}">
                <a16:creationId xmlns:a16="http://schemas.microsoft.com/office/drawing/2014/main" id="{A7AD9369-ADA4-3378-1618-42062D38B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153" y="5122906"/>
            <a:ext cx="2502363" cy="16747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B7CEFE4-EF91-B040-64EB-643084293FBE}"/>
              </a:ext>
            </a:extLst>
          </p:cNvPr>
          <p:cNvSpPr txBox="1"/>
          <p:nvPr/>
        </p:nvSpPr>
        <p:spPr>
          <a:xfrm>
            <a:off x="6297" y="2142066"/>
            <a:ext cx="56851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instance segmentation (</a:t>
            </a:r>
            <a:r>
              <a:rPr lang="en-GB" sz="2600" dirty="0">
                <a:hlinkClick r:id="rId6"/>
              </a:rPr>
              <a:t>Mask R-CNN</a:t>
            </a:r>
            <a:r>
              <a:rPr lang="en-GB" sz="2600" dirty="0"/>
              <a:t>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F624A-B6B1-E589-5E4C-FDF0E3F572C0}"/>
              </a:ext>
            </a:extLst>
          </p:cNvPr>
          <p:cNvSpPr txBox="1"/>
          <p:nvPr/>
        </p:nvSpPr>
        <p:spPr>
          <a:xfrm>
            <a:off x="9575800" y="5478367"/>
            <a:ext cx="2678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3D model’s surface to 2D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12232C-50B4-19A7-E774-9441C6F3C4CC}"/>
              </a:ext>
            </a:extLst>
          </p:cNvPr>
          <p:cNvCxnSpPr>
            <a:cxnSpLocks/>
          </p:cNvCxnSpPr>
          <p:nvPr/>
        </p:nvCxnSpPr>
        <p:spPr>
          <a:xfrm flipV="1">
            <a:off x="11226800" y="4442364"/>
            <a:ext cx="186267" cy="10360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2D046C-B63D-0C66-0591-10E6E39A593C}"/>
              </a:ext>
            </a:extLst>
          </p:cNvPr>
          <p:cNvCxnSpPr>
            <a:cxnSpLocks/>
          </p:cNvCxnSpPr>
          <p:nvPr/>
        </p:nvCxnSpPr>
        <p:spPr>
          <a:xfrm flipV="1">
            <a:off x="11226800" y="4072467"/>
            <a:ext cx="575733" cy="1405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366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F8946-465A-FF46-DCC0-A5BFC83B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75</a:t>
            </a:fld>
            <a:endParaRPr lang="en-GB"/>
          </a:p>
        </p:txBody>
      </p:sp>
      <p:pic>
        <p:nvPicPr>
          <p:cNvPr id="5" name="Picture 4" descr="A diagram of a diagram of a building&#10;&#10;AI-generated content may be incorrect.">
            <a:extLst>
              <a:ext uri="{FF2B5EF4-FFF2-40B4-BE49-F238E27FC236}">
                <a16:creationId xmlns:a16="http://schemas.microsoft.com/office/drawing/2014/main" id="{36ABA7B7-DDD3-2323-A833-A04DD1D8F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559"/>
            <a:ext cx="12192000" cy="549488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FFA9B0-49F4-F7A3-2AFD-BCF6287D9E9A}"/>
              </a:ext>
            </a:extLst>
          </p:cNvPr>
          <p:cNvSpPr/>
          <p:nvPr/>
        </p:nvSpPr>
        <p:spPr>
          <a:xfrm>
            <a:off x="2637368" y="990600"/>
            <a:ext cx="4834466" cy="4521200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7FFC8E-86D8-8E4A-9227-6947B86CC1D3}"/>
              </a:ext>
            </a:extLst>
          </p:cNvPr>
          <p:cNvSpPr txBox="1"/>
          <p:nvPr/>
        </p:nvSpPr>
        <p:spPr>
          <a:xfrm>
            <a:off x="2960789" y="1244599"/>
            <a:ext cx="18677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Faster R-CNN</a:t>
            </a:r>
            <a:endParaRPr lang="en-GB" sz="2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FBBCFE-75BA-2173-B732-AF7D33E8AC64}"/>
              </a:ext>
            </a:extLst>
          </p:cNvPr>
          <p:cNvSpPr txBox="1"/>
          <p:nvPr/>
        </p:nvSpPr>
        <p:spPr>
          <a:xfrm>
            <a:off x="0" y="6027003"/>
            <a:ext cx="11319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object detection (boundary boxes)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prediction of separate binary masks for each detected object (specific instances)</a:t>
            </a:r>
            <a:endParaRPr lang="en-GB" sz="24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EC5CA7-0308-B237-DC34-E642E7CAAD53}"/>
              </a:ext>
            </a:extLst>
          </p:cNvPr>
          <p:cNvSpPr txBox="1"/>
          <p:nvPr/>
        </p:nvSpPr>
        <p:spPr>
          <a:xfrm>
            <a:off x="5297215" y="5530110"/>
            <a:ext cx="2879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using</a:t>
            </a:r>
            <a:r>
              <a:rPr lang="de-DE" dirty="0"/>
              <a:t> bilinear </a:t>
            </a:r>
            <a:r>
              <a:rPr lang="de-DE" dirty="0" err="1"/>
              <a:t>interpolation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quantization</a:t>
            </a:r>
            <a:r>
              <a:rPr lang="de-DE" dirty="0"/>
              <a:t> </a:t>
            </a:r>
            <a:r>
              <a:rPr lang="de-DE" dirty="0" err="1"/>
              <a:t>errors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5F8F0AA-8013-EB6C-E5D0-741403EB94E6}"/>
              </a:ext>
            </a:extLst>
          </p:cNvPr>
          <p:cNvCxnSpPr/>
          <p:nvPr/>
        </p:nvCxnSpPr>
        <p:spPr>
          <a:xfrm flipV="1">
            <a:off x="5659690" y="4603531"/>
            <a:ext cx="173551" cy="9984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F9B0A674-D53C-97F9-D265-F0A1A52E30C2}"/>
              </a:ext>
            </a:extLst>
          </p:cNvPr>
          <p:cNvSpPr txBox="1"/>
          <p:nvPr/>
        </p:nvSpPr>
        <p:spPr>
          <a:xfrm>
            <a:off x="7630511" y="136525"/>
            <a:ext cx="4464780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total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RPN, </a:t>
            </a:r>
            <a:r>
              <a:rPr lang="de-DE" dirty="0" err="1"/>
              <a:t>detection-head</a:t>
            </a:r>
            <a:r>
              <a:rPr lang="de-DE" dirty="0"/>
              <a:t>, and </a:t>
            </a:r>
            <a:r>
              <a:rPr lang="de-DE" dirty="0" err="1"/>
              <a:t>mask-head</a:t>
            </a:r>
            <a:r>
              <a:rPr lang="de-DE" dirty="0"/>
              <a:t> </a:t>
            </a:r>
            <a:r>
              <a:rPr lang="de-DE" dirty="0" err="1"/>
              <a:t>losses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9AE1BD4-5D6F-88B1-E5CE-783212328089}"/>
              </a:ext>
            </a:extLst>
          </p:cNvPr>
          <p:cNvSpPr txBox="1"/>
          <p:nvPr/>
        </p:nvSpPr>
        <p:spPr>
          <a:xfrm>
            <a:off x="7803383" y="1113393"/>
            <a:ext cx="1751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head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6129123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312873-27BD-204D-FA44-31ED755F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76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C88CA-2124-822B-1268-F9659275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245418"/>
            <a:ext cx="11353800" cy="48738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/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blipFill>
                <a:blip r:embed="rId3"/>
                <a:stretch>
                  <a:fillRect t="-6557" r="-1676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/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blipFill>
                <a:blip r:embed="rId4"/>
                <a:stretch>
                  <a:fillRect t="-6557" r="-139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C882543-42DD-5955-768C-1CBA1B6D88D8}"/>
              </a:ext>
            </a:extLst>
          </p:cNvPr>
          <p:cNvSpPr txBox="1"/>
          <p:nvPr/>
        </p:nvSpPr>
        <p:spPr>
          <a:xfrm>
            <a:off x="4191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3C7139-09F3-09C0-9395-611FC29EF7FE}"/>
              </a:ext>
            </a:extLst>
          </p:cNvPr>
          <p:cNvSpPr txBox="1"/>
          <p:nvPr/>
        </p:nvSpPr>
        <p:spPr>
          <a:xfrm>
            <a:off x="60960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5813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0F95-AC3B-B346-4DC2-10BB7ECD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77</a:t>
            </a:fld>
            <a:endParaRPr lang="en-GB"/>
          </a:p>
        </p:txBody>
      </p:sp>
      <p:pic>
        <p:nvPicPr>
          <p:cNvPr id="6" name="Picture 5" descr="A collage of images of people walking on a street&#10;&#10;AI-generated content may be incorrect.">
            <a:extLst>
              <a:ext uri="{FF2B5EF4-FFF2-40B4-BE49-F238E27FC236}">
                <a16:creationId xmlns:a16="http://schemas.microsoft.com/office/drawing/2014/main" id="{1E42B89D-6ECB-9611-9A52-F32BD3B28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49" y="1396708"/>
            <a:ext cx="11874500" cy="4455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F42936-D25E-3627-B53B-6E2E716B359F}"/>
              </a:ext>
            </a:extLst>
          </p:cNvPr>
          <p:cNvSpPr txBox="1"/>
          <p:nvPr/>
        </p:nvSpPr>
        <p:spPr>
          <a:xfrm>
            <a:off x="4172460" y="811788"/>
            <a:ext cx="43664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results on </a:t>
            </a:r>
            <a:r>
              <a:rPr lang="en-GB" sz="2600" dirty="0">
                <a:hlinkClick r:id="rId3"/>
              </a:rPr>
              <a:t>MS COCO</a:t>
            </a:r>
            <a:r>
              <a:rPr lang="en-GB" sz="2600" dirty="0"/>
              <a:t> data set</a:t>
            </a:r>
          </a:p>
        </p:txBody>
      </p:sp>
    </p:spTree>
    <p:extLst>
      <p:ext uri="{BB962C8B-B14F-4D97-AF65-F5344CB8AC3E}">
        <p14:creationId xmlns:p14="http://schemas.microsoft.com/office/powerpoint/2010/main" val="6861039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57D54A6-81BE-CA75-9858-3DD18B5B0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Panoptic</a:t>
            </a:r>
            <a:r>
              <a:rPr lang="de-DE" dirty="0"/>
              <a:t> Segmentation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1D87C36-D8B4-3E8A-00D9-5ED932315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200" dirty="0" err="1"/>
              <a:t>unification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semantic</a:t>
            </a:r>
            <a:r>
              <a:rPr lang="de-DE" sz="2200" dirty="0"/>
              <a:t> </a:t>
            </a:r>
            <a:r>
              <a:rPr lang="de-DE" sz="2200" dirty="0" err="1"/>
              <a:t>sementation</a:t>
            </a:r>
            <a:r>
              <a:rPr lang="de-DE" sz="2200" dirty="0"/>
              <a:t> (</a:t>
            </a:r>
            <a:r>
              <a:rPr lang="de-DE" sz="2200" dirty="0" err="1"/>
              <a:t>labeling</a:t>
            </a:r>
            <a:r>
              <a:rPr lang="de-DE" sz="2200" dirty="0"/>
              <a:t> all </a:t>
            </a:r>
            <a:r>
              <a:rPr lang="de-DE" sz="2200" dirty="0" err="1"/>
              <a:t>pixels</a:t>
            </a:r>
            <a:r>
              <a:rPr lang="de-DE" sz="2200" dirty="0"/>
              <a:t>) and </a:t>
            </a:r>
            <a:r>
              <a:rPr lang="de-DE" sz="2200" dirty="0" err="1"/>
              <a:t>instance</a:t>
            </a:r>
            <a:r>
              <a:rPr lang="de-DE" sz="2200" dirty="0"/>
              <a:t> </a:t>
            </a:r>
            <a:r>
              <a:rPr lang="de-DE" sz="2200" dirty="0" err="1"/>
              <a:t>segmentation</a:t>
            </a:r>
            <a:r>
              <a:rPr lang="de-DE" sz="2200" dirty="0"/>
              <a:t> (</a:t>
            </a:r>
            <a:r>
              <a:rPr lang="de-DE" sz="2200" dirty="0" err="1"/>
              <a:t>identifying</a:t>
            </a:r>
            <a:r>
              <a:rPr lang="de-DE" sz="2200" dirty="0"/>
              <a:t> individual </a:t>
            </a:r>
            <a:r>
              <a:rPr lang="de-DE" sz="2200" dirty="0" err="1"/>
              <a:t>objects</a:t>
            </a:r>
            <a:r>
              <a:rPr lang="de-DE" sz="2200" dirty="0"/>
              <a:t>)</a:t>
            </a:r>
          </a:p>
          <a:p>
            <a:pPr marL="0" indent="0">
              <a:buNone/>
            </a:pPr>
            <a:r>
              <a:rPr lang="de-DE" sz="2200" dirty="0" err="1"/>
              <a:t>each</a:t>
            </a:r>
            <a:r>
              <a:rPr lang="de-DE" sz="2200" dirty="0"/>
              <a:t> </a:t>
            </a:r>
            <a:r>
              <a:rPr lang="de-DE" sz="2200" dirty="0" err="1"/>
              <a:t>pixel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assigned</a:t>
            </a:r>
            <a:endParaRPr lang="de-DE" sz="2200" dirty="0"/>
          </a:p>
          <a:p>
            <a:r>
              <a:rPr lang="de-DE" sz="2200" dirty="0"/>
              <a:t>a </a:t>
            </a:r>
            <a:r>
              <a:rPr lang="de-DE" sz="2200" dirty="0" err="1"/>
              <a:t>class</a:t>
            </a:r>
            <a:r>
              <a:rPr lang="de-DE" sz="2200" dirty="0"/>
              <a:t> </a:t>
            </a:r>
            <a:r>
              <a:rPr lang="de-DE" sz="2200" dirty="0" err="1"/>
              <a:t>label</a:t>
            </a:r>
            <a:r>
              <a:rPr lang="de-DE" sz="2200" dirty="0"/>
              <a:t> (e.g., </a:t>
            </a:r>
            <a:r>
              <a:rPr lang="de-DE" sz="2200" dirty="0" err="1"/>
              <a:t>road</a:t>
            </a:r>
            <a:r>
              <a:rPr lang="de-DE" sz="2200" dirty="0"/>
              <a:t>, </a:t>
            </a:r>
            <a:r>
              <a:rPr lang="de-DE" sz="2200" dirty="0" err="1"/>
              <a:t>car</a:t>
            </a:r>
            <a:r>
              <a:rPr lang="de-DE" sz="2200" dirty="0"/>
              <a:t>)</a:t>
            </a:r>
          </a:p>
          <a:p>
            <a:r>
              <a:rPr lang="de-DE" sz="2200" dirty="0"/>
              <a:t>an </a:t>
            </a:r>
            <a:r>
              <a:rPr lang="de-DE" sz="2200" dirty="0" err="1"/>
              <a:t>instance</a:t>
            </a:r>
            <a:r>
              <a:rPr lang="de-DE" sz="2200" dirty="0"/>
              <a:t> ID, </a:t>
            </a:r>
            <a:r>
              <a:rPr lang="de-DE" sz="2200" dirty="0" err="1"/>
              <a:t>if</a:t>
            </a:r>
            <a:r>
              <a:rPr lang="de-DE" sz="2200" dirty="0"/>
              <a:t> </a:t>
            </a:r>
            <a:r>
              <a:rPr lang="de-DE" sz="2200" dirty="0" err="1"/>
              <a:t>it</a:t>
            </a:r>
            <a:r>
              <a:rPr lang="de-DE" sz="2200" dirty="0"/>
              <a:t> </a:t>
            </a:r>
            <a:r>
              <a:rPr lang="de-DE" sz="2200" dirty="0" err="1"/>
              <a:t>belongs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a “</a:t>
            </a:r>
            <a:r>
              <a:rPr lang="de-DE" sz="2200" dirty="0" err="1"/>
              <a:t>thing</a:t>
            </a:r>
            <a:r>
              <a:rPr lang="de-DE" sz="2200" dirty="0"/>
              <a:t>” </a:t>
            </a:r>
            <a:r>
              <a:rPr lang="de-DE" sz="2200" dirty="0" err="1"/>
              <a:t>class</a:t>
            </a:r>
            <a:r>
              <a:rPr lang="de-DE" sz="2200" dirty="0"/>
              <a:t> (e.g., </a:t>
            </a:r>
            <a:r>
              <a:rPr lang="de-DE" sz="2200" dirty="0" err="1"/>
              <a:t>car</a:t>
            </a:r>
            <a:r>
              <a:rPr lang="de-DE" sz="2200" dirty="0"/>
              <a:t> #1, </a:t>
            </a:r>
            <a:r>
              <a:rPr lang="de-DE" sz="2200" dirty="0" err="1"/>
              <a:t>car</a:t>
            </a:r>
            <a:r>
              <a:rPr lang="de-DE" sz="2200" dirty="0"/>
              <a:t> #2)</a:t>
            </a:r>
          </a:p>
          <a:p>
            <a:pPr marL="0" indent="0">
              <a:buNone/>
            </a:pPr>
            <a:r>
              <a:rPr lang="de-DE" sz="2200" dirty="0" err="1"/>
              <a:t>covering</a:t>
            </a:r>
            <a:r>
              <a:rPr lang="de-DE" sz="2200" dirty="0"/>
              <a:t> </a:t>
            </a:r>
            <a:r>
              <a:rPr lang="de-DE" sz="2200" dirty="0" err="1"/>
              <a:t>both</a:t>
            </a:r>
            <a:r>
              <a:rPr lang="de-DE" sz="2200" dirty="0"/>
              <a:t> “</a:t>
            </a:r>
            <a:r>
              <a:rPr lang="de-DE" sz="2200" dirty="0" err="1"/>
              <a:t>thing</a:t>
            </a:r>
            <a:r>
              <a:rPr lang="de-DE" sz="2200" dirty="0"/>
              <a:t>” </a:t>
            </a:r>
            <a:r>
              <a:rPr lang="de-DE" sz="2200" dirty="0" err="1"/>
              <a:t>classes</a:t>
            </a:r>
            <a:r>
              <a:rPr lang="de-DE" sz="2200" dirty="0"/>
              <a:t> (</a:t>
            </a:r>
            <a:r>
              <a:rPr lang="de-DE" sz="2200" dirty="0" err="1"/>
              <a:t>countable</a:t>
            </a:r>
            <a:r>
              <a:rPr lang="de-DE" sz="2200" dirty="0"/>
              <a:t> </a:t>
            </a:r>
            <a:r>
              <a:rPr lang="de-DE" sz="2200" dirty="0" err="1"/>
              <a:t>objects</a:t>
            </a:r>
            <a:r>
              <a:rPr lang="de-DE" sz="2200" dirty="0"/>
              <a:t>) and “</a:t>
            </a:r>
            <a:r>
              <a:rPr lang="de-DE" sz="2200" dirty="0" err="1"/>
              <a:t>stuff</a:t>
            </a:r>
            <a:r>
              <a:rPr lang="de-DE" sz="2200" dirty="0"/>
              <a:t>” </a:t>
            </a:r>
            <a:r>
              <a:rPr lang="de-DE" sz="2200" dirty="0" err="1"/>
              <a:t>classes</a:t>
            </a:r>
            <a:r>
              <a:rPr lang="de-DE" sz="2200" dirty="0"/>
              <a:t> (</a:t>
            </a:r>
            <a:r>
              <a:rPr lang="de-DE" sz="2200" dirty="0" err="1"/>
              <a:t>uncountable</a:t>
            </a:r>
            <a:r>
              <a:rPr lang="de-DE" sz="2200" dirty="0"/>
              <a:t> </a:t>
            </a:r>
            <a:r>
              <a:rPr lang="de-DE" sz="2200" dirty="0" err="1"/>
              <a:t>regions</a:t>
            </a:r>
            <a:r>
              <a:rPr lang="de-DE" sz="2200" dirty="0"/>
              <a:t> like </a:t>
            </a:r>
            <a:r>
              <a:rPr lang="de-DE" sz="2200" dirty="0" err="1"/>
              <a:t>sky</a:t>
            </a:r>
            <a:r>
              <a:rPr lang="de-DE" sz="2200" dirty="0"/>
              <a:t>, </a:t>
            </a:r>
            <a:r>
              <a:rPr lang="de-DE" sz="2200" dirty="0" err="1"/>
              <a:t>grass</a:t>
            </a:r>
            <a:r>
              <a:rPr lang="de-DE" sz="2200" dirty="0"/>
              <a:t>, </a:t>
            </a:r>
            <a:r>
              <a:rPr lang="de-DE" sz="2200" dirty="0" err="1"/>
              <a:t>road</a:t>
            </a:r>
            <a:r>
              <a:rPr lang="de-DE" sz="2200" dirty="0"/>
              <a:t>)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F4A4208-D6B5-72CE-F942-CD7A1F801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78</a:t>
            </a:fld>
            <a:endParaRPr lang="en-GB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0501BCD5-8221-CE6E-DF05-ED9BBAE54C1F}"/>
              </a:ext>
            </a:extLst>
          </p:cNvPr>
          <p:cNvSpPr txBox="1"/>
          <p:nvPr/>
        </p:nvSpPr>
        <p:spPr>
          <a:xfrm>
            <a:off x="7557437" y="6538912"/>
            <a:ext cx="5648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12" name="Grafik 11" descr="Ein Bild, das Screenshot, Pixel enthält.&#10;&#10;KI-generierte Inhalte können fehlerhaft sein.">
            <a:extLst>
              <a:ext uri="{FF2B5EF4-FFF2-40B4-BE49-F238E27FC236}">
                <a16:creationId xmlns:a16="http://schemas.microsoft.com/office/drawing/2014/main" id="{61DB5575-C266-CFCB-D928-D8675BB18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21623"/>
            <a:ext cx="7824454" cy="1727595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CEBA3CA8-CA45-337B-1CAC-8E70E7F0A1D1}"/>
              </a:ext>
            </a:extLst>
          </p:cNvPr>
          <p:cNvSpPr txBox="1"/>
          <p:nvPr/>
        </p:nvSpPr>
        <p:spPr>
          <a:xfrm>
            <a:off x="9133490" y="4724101"/>
            <a:ext cx="25750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e.g.</a:t>
            </a:r>
            <a:r>
              <a:rPr lang="de-DE" sz="1800" dirty="0"/>
              <a:t>,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combination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Mask </a:t>
            </a:r>
            <a:r>
              <a:rPr lang="de-DE" dirty="0"/>
              <a:t>R</a:t>
            </a:r>
            <a:r>
              <a:rPr lang="de-DE" sz="1800" dirty="0"/>
              <a:t>-CNN and fully-</a:t>
            </a:r>
            <a:r>
              <a:rPr lang="de-DE" sz="1800" dirty="0" err="1"/>
              <a:t>convolutional</a:t>
            </a:r>
            <a:r>
              <a:rPr lang="de-DE" sz="1800" dirty="0"/>
              <a:t> </a:t>
            </a:r>
            <a:r>
              <a:rPr lang="de-DE" sz="1800" dirty="0" err="1"/>
              <a:t>head</a:t>
            </a:r>
            <a:r>
              <a:rPr lang="de-DE" sz="1800" dirty="0"/>
              <a:t> (</a:t>
            </a:r>
            <a:r>
              <a:rPr lang="de-DE" sz="1800" dirty="0" err="1"/>
              <a:t>or</a:t>
            </a:r>
            <a:r>
              <a:rPr lang="de-DE" sz="1800" dirty="0"/>
              <a:t> DETR </a:t>
            </a:r>
            <a:r>
              <a:rPr lang="de-DE" sz="1800" dirty="0" err="1"/>
              <a:t>variants</a:t>
            </a:r>
            <a:r>
              <a:rPr lang="de-DE" sz="1800" dirty="0"/>
              <a:t> such </a:t>
            </a:r>
            <a:r>
              <a:rPr lang="de-DE" sz="1800" dirty="0" err="1"/>
              <a:t>as</a:t>
            </a:r>
            <a:r>
              <a:rPr lang="de-DE" sz="1800" dirty="0"/>
              <a:t> Mask2Former)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42493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9EB0-DED2-E68B-B359-5F53EF128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Promptable Segmentation with Transformers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2FE8C-E474-EFD0-5C21-EFD625E30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Segment Anything Model (</a:t>
            </a:r>
            <a:r>
              <a:rPr lang="de-DE" dirty="0">
                <a:hlinkClick r:id="rId2"/>
              </a:rPr>
              <a:t>SAM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hlinkClick r:id="rId3"/>
              </a:rPr>
              <a:t>SAM2</a:t>
            </a:r>
            <a:r>
              <a:rPr lang="de-DE" dirty="0"/>
              <a:t> includes also video segmentation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8DED7D-12D0-3CD3-1149-B41D2347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79</a:t>
            </a:fld>
            <a:endParaRPr lang="en-GB"/>
          </a:p>
        </p:txBody>
      </p:sp>
      <p:pic>
        <p:nvPicPr>
          <p:cNvPr id="6" name="Picture 5" descr="A diagram of a model of a cat&#10;&#10;AI-generated content may be incorrect.">
            <a:extLst>
              <a:ext uri="{FF2B5EF4-FFF2-40B4-BE49-F238E27FC236}">
                <a16:creationId xmlns:a16="http://schemas.microsoft.com/office/drawing/2014/main" id="{CC0AC86E-3F92-A45D-7A6D-4C3C547E2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66250"/>
            <a:ext cx="4645979" cy="3491698"/>
          </a:xfrm>
          <a:prstGeom prst="rect">
            <a:avLst/>
          </a:prstGeom>
        </p:spPr>
      </p:pic>
      <p:pic>
        <p:nvPicPr>
          <p:cNvPr id="8" name="Picture 7" descr="A diagram of a mask decoder&#10;&#10;AI-generated content may be incorrect.">
            <a:extLst>
              <a:ext uri="{FF2B5EF4-FFF2-40B4-BE49-F238E27FC236}">
                <a16:creationId xmlns:a16="http://schemas.microsoft.com/office/drawing/2014/main" id="{20F49CFB-07F5-1381-9BEB-BB0D2E5447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761" y="3378512"/>
            <a:ext cx="4326456" cy="32794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31EFC3-7474-F2E5-D81A-79DEF3B3EC89}"/>
              </a:ext>
            </a:extLst>
          </p:cNvPr>
          <p:cNvSpPr txBox="1"/>
          <p:nvPr/>
        </p:nvSpPr>
        <p:spPr>
          <a:xfrm>
            <a:off x="10834105" y="4671096"/>
            <a:ext cx="519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/>
              <a:t>ViT</a:t>
            </a:r>
            <a:endParaRPr lang="en-GB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E571B2-3103-AF06-9D21-06EE26AB908D}"/>
              </a:ext>
            </a:extLst>
          </p:cNvPr>
          <p:cNvSpPr txBox="1"/>
          <p:nvPr/>
        </p:nvSpPr>
        <p:spPr>
          <a:xfrm>
            <a:off x="5550118" y="4818175"/>
            <a:ext cx="705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CLIP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97B623-E7F4-03F2-B1E5-BB1DB58AAEC7}"/>
              </a:ext>
            </a:extLst>
          </p:cNvPr>
          <p:cNvSpPr txBox="1"/>
          <p:nvPr/>
        </p:nvSpPr>
        <p:spPr>
          <a:xfrm>
            <a:off x="9837889" y="2773916"/>
            <a:ext cx="14886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transformer decoder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3C209C-AED8-BE16-7805-5DBFFA147768}"/>
              </a:ext>
            </a:extLst>
          </p:cNvPr>
          <p:cNvCxnSpPr/>
          <p:nvPr/>
        </p:nvCxnSpPr>
        <p:spPr>
          <a:xfrm>
            <a:off x="6096000" y="5088467"/>
            <a:ext cx="719667" cy="635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84162-B7EF-39F2-4836-221737A53303}"/>
              </a:ext>
            </a:extLst>
          </p:cNvPr>
          <p:cNvCxnSpPr>
            <a:cxnSpLocks/>
          </p:cNvCxnSpPr>
          <p:nvPr/>
        </p:nvCxnSpPr>
        <p:spPr>
          <a:xfrm flipH="1">
            <a:off x="9943542" y="4912099"/>
            <a:ext cx="969094" cy="2822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CC942B-EF59-335E-CF38-9523722224B2}"/>
              </a:ext>
            </a:extLst>
          </p:cNvPr>
          <p:cNvCxnSpPr/>
          <p:nvPr/>
        </p:nvCxnSpPr>
        <p:spPr>
          <a:xfrm flipH="1">
            <a:off x="9271000" y="3378512"/>
            <a:ext cx="672542" cy="5667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53A958-C7C4-3ACD-BA8A-D3B2C5C28DB9}"/>
              </a:ext>
            </a:extLst>
          </p:cNvPr>
          <p:cNvCxnSpPr>
            <a:cxnSpLocks/>
          </p:cNvCxnSpPr>
          <p:nvPr/>
        </p:nvCxnSpPr>
        <p:spPr>
          <a:xfrm flipH="1">
            <a:off x="4224867" y="5088467"/>
            <a:ext cx="1422400" cy="635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78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9621-C019-C402-554C-76CC22DA2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as Two-Dimensional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65C259-A4BB-FD19-66CA-459D303C85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051790" cy="274637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image can be seen as function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intensity at position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digital image: discrete (sampled and quantized) version of this function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65C259-A4BB-FD19-66CA-459D303C85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051790" cy="2746375"/>
              </a:xfrm>
              <a:blipFill>
                <a:blip r:embed="rId2"/>
                <a:stretch>
                  <a:fillRect l="-2117" t="-3769" r="-302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close-up of a number&#10;&#10;Description automatically generated">
            <a:extLst>
              <a:ext uri="{FF2B5EF4-FFF2-40B4-BE49-F238E27FC236}">
                <a16:creationId xmlns:a16="http://schemas.microsoft.com/office/drawing/2014/main" id="{51F9CD4A-23B3-CA3A-BE83-49AC27F41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44" y="4579936"/>
            <a:ext cx="6711323" cy="14700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AC26F-DD02-2EBB-A6CF-B97FBE977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8</a:t>
            </a:fld>
            <a:endParaRPr lang="en-GB"/>
          </a:p>
        </p:txBody>
      </p:sp>
      <p:pic>
        <p:nvPicPr>
          <p:cNvPr id="6" name="Picture 5" descr="A black and white diagram of a pyramid&#10;&#10;Description automatically generated">
            <a:extLst>
              <a:ext uri="{FF2B5EF4-FFF2-40B4-BE49-F238E27FC236}">
                <a16:creationId xmlns:a16="http://schemas.microsoft.com/office/drawing/2014/main" id="{E5CE135D-4374-B801-0E2C-4BAF32223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261" y="1460500"/>
            <a:ext cx="4819739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490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B6901-7683-D31D-42B4-D3856910BA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543094B-236C-E0DD-5B05-426510DF4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D2F2-DD6E-93FE-3E63-4CB48D67F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2720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504"/>
            <a:ext cx="63161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 (same distribution)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compared to text generation, additional mechanism needed (e.g., diffusion) due to more complex image structures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81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48" y="579510"/>
            <a:ext cx="4706084" cy="5799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98912" y="136525"/>
            <a:ext cx="25783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9924"/>
            <a:ext cx="10515600" cy="492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plenty of </a:t>
            </a:r>
            <a:r>
              <a:rPr lang="en-GB" sz="2400" dirty="0"/>
              <a:t>products</a:t>
            </a:r>
            <a:r>
              <a:rPr lang="en-DE" sz="2400" dirty="0"/>
              <a:t>:</a:t>
            </a:r>
            <a:r>
              <a:rPr lang="en-GB" sz="2400" dirty="0"/>
              <a:t> </a:t>
            </a:r>
            <a:r>
              <a:rPr lang="en-DE" sz="2400" dirty="0">
                <a:hlinkClick r:id="rId2"/>
              </a:rPr>
              <a:t>DALL-E</a:t>
            </a:r>
            <a:r>
              <a:rPr lang="en-DE" sz="2400" dirty="0"/>
              <a:t>, </a:t>
            </a:r>
            <a:r>
              <a:rPr lang="en-DE" sz="2400" dirty="0">
                <a:hlinkClick r:id="rId3"/>
              </a:rPr>
              <a:t>Stable Diffusion</a:t>
            </a:r>
            <a:r>
              <a:rPr lang="en-DE" sz="2400" dirty="0"/>
              <a:t>, </a:t>
            </a:r>
            <a:r>
              <a:rPr lang="en-DE" sz="2400" dirty="0">
                <a:hlinkClick r:id="rId4"/>
              </a:rPr>
              <a:t>ImageGen</a:t>
            </a:r>
            <a:r>
              <a:rPr lang="en-DE" sz="2400" dirty="0"/>
              <a:t>, </a:t>
            </a:r>
            <a:r>
              <a:rPr lang="en-GB" sz="2400" dirty="0">
                <a:hlinkClick r:id="rId5"/>
              </a:rPr>
              <a:t>Midjourney</a:t>
            </a:r>
            <a:r>
              <a:rPr lang="en-GB" sz="2400" dirty="0"/>
              <a:t>, </a:t>
            </a:r>
            <a:r>
              <a:rPr lang="en-DE" sz="2400" dirty="0"/>
              <a:t>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82</a:t>
            </a:fld>
            <a:endParaRPr lang="en-DE"/>
          </a:p>
        </p:txBody>
      </p:sp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8565" y="3198190"/>
            <a:ext cx="5621823" cy="31769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1377598" y="6252657"/>
            <a:ext cx="595200" cy="244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240048" y="2712548"/>
            <a:ext cx="40588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2200" dirty="0"/>
              <a:t>inpainting </a:t>
            </a:r>
            <a:r>
              <a:rPr lang="en-DE" sz="2200" dirty="0"/>
              <a:t>example</a:t>
            </a:r>
            <a:r>
              <a:rPr lang="en-GB" sz="2200" dirty="0"/>
              <a:t> (</a:t>
            </a:r>
            <a:r>
              <a:rPr lang="en-DE" sz="2200" dirty="0">
                <a:hlinkClick r:id="rId7"/>
              </a:rPr>
              <a:t>GLIDE </a:t>
            </a:r>
            <a:r>
              <a:rPr lang="en-GB" sz="2200" dirty="0"/>
              <a:t>)</a:t>
            </a:r>
            <a:r>
              <a:rPr lang="en-DE" sz="22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838200" y="1864138"/>
            <a:ext cx="23303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S</a:t>
            </a:r>
            <a:r>
              <a:rPr lang="en-DE" sz="2200"/>
              <a:t>table </a:t>
            </a:r>
            <a:r>
              <a:rPr lang="de-DE" sz="2200" dirty="0"/>
              <a:t>D</a:t>
            </a:r>
            <a:r>
              <a:rPr lang="en-DE" sz="2200"/>
              <a:t>iffusion</a:t>
            </a:r>
            <a:r>
              <a:rPr lang="de-DE" sz="2200" dirty="0"/>
              <a:t>:</a:t>
            </a:r>
            <a:endParaRPr lang="en-DE" sz="2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918513" y="6252657"/>
            <a:ext cx="10801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cxnSpLocks/>
            <a:stCxn id="11" idx="1"/>
            <a:endCxn id="16" idx="3"/>
          </p:cNvCxnSpPr>
          <p:nvPr/>
        </p:nvCxnSpPr>
        <p:spPr>
          <a:xfrm flipH="1">
            <a:off x="5273749" y="6468101"/>
            <a:ext cx="644764" cy="68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998617" y="6252657"/>
            <a:ext cx="1220350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 descr="Ein Bild, das Landschaft, draußen, Himmel, Sonnenaufgang enthält.&#10;&#10;KI-generierte Inhalte können fehlerhaft sein.">
            <a:extLst>
              <a:ext uri="{FF2B5EF4-FFF2-40B4-BE49-F238E27FC236}">
                <a16:creationId xmlns:a16="http://schemas.microsoft.com/office/drawing/2014/main" id="{4E82B081-C4EB-8000-FAB9-271545245B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20" y="2295025"/>
            <a:ext cx="3907436" cy="3907436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2A3EF620-A55F-8565-BDBF-2FDB3043BF4D}"/>
              </a:ext>
            </a:extLst>
          </p:cNvPr>
          <p:cNvSpPr txBox="1"/>
          <p:nvPr/>
        </p:nvSpPr>
        <p:spPr>
          <a:xfrm>
            <a:off x="404037" y="6352143"/>
            <a:ext cx="48697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A </a:t>
            </a:r>
            <a:r>
              <a:rPr lang="de-DE" dirty="0" err="1"/>
              <a:t>scenic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mountains</a:t>
            </a:r>
            <a:r>
              <a:rPr lang="de-DE" dirty="0"/>
              <a:t> at </a:t>
            </a:r>
            <a:r>
              <a:rPr lang="de-DE" dirty="0" err="1"/>
              <a:t>sunset</a:t>
            </a:r>
            <a:r>
              <a:rPr lang="de-DE" dirty="0"/>
              <a:t>, digital </a:t>
            </a:r>
            <a:r>
              <a:rPr lang="de-DE" dirty="0" err="1"/>
              <a:t>art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300" dirty="0"/>
              <a:t>Generative vs </a:t>
            </a:r>
            <a:r>
              <a:rPr lang="en-GB" sz="4300" dirty="0"/>
              <a:t>Predictive/</a:t>
            </a:r>
            <a:r>
              <a:rPr lang="en-DE" sz="4300" dirty="0"/>
              <a:t>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discriminative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/>
                  <a:t>(or just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learning)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allow to generate new data samples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  <a:blipFill>
                <a:blip r:embed="rId2"/>
                <a:stretch>
                  <a:fillRect l="-1573" t="-2597" b="-3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1938867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3788751"/>
            <a:ext cx="6481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1434598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1428767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DFC40-2123-31B5-7B07-7C24DA60F552}"/>
              </a:ext>
            </a:extLst>
          </p:cNvPr>
          <p:cNvSpPr txBox="1"/>
          <p:nvPr/>
        </p:nvSpPr>
        <p:spPr>
          <a:xfrm>
            <a:off x="838201" y="5563290"/>
            <a:ext cx="96025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models can be used for predictive tasks (Bayes theorem).</a:t>
            </a:r>
          </a:p>
          <a:p>
            <a:r>
              <a:rPr lang="en-GB" sz="2400" dirty="0"/>
              <a:t>But predictive models are usually better at it.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DE10A-881C-D96E-639E-D4428BF368A7}"/>
              </a:ext>
            </a:extLst>
          </p:cNvPr>
          <p:cNvSpPr txBox="1"/>
          <p:nvPr/>
        </p:nvSpPr>
        <p:spPr>
          <a:xfrm>
            <a:off x="6946003" y="4227883"/>
            <a:ext cx="519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task of g</a:t>
            </a:r>
            <a:r>
              <a:rPr lang="en-DE" sz="1800" dirty="0"/>
              <a:t>enerative models more difficult: </a:t>
            </a:r>
            <a:r>
              <a:rPr lang="en-GB" sz="1800" dirty="0"/>
              <a:t>need to </a:t>
            </a:r>
            <a:r>
              <a:rPr lang="en-DE" sz="1800" dirty="0"/>
              <a:t>model full data distribution rather than merely find patterns in inputs to distinguish outputs</a:t>
            </a:r>
          </a:p>
        </p:txBody>
      </p:sp>
    </p:spTree>
    <p:extLst>
      <p:ext uri="{BB962C8B-B14F-4D97-AF65-F5344CB8AC3E}">
        <p14:creationId xmlns:p14="http://schemas.microsoft.com/office/powerpoint/2010/main" val="15434252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84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618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613833" y="5586909"/>
            <a:ext cx="109643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713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86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9FFA9DF-3CB0-914D-009D-9C6858C48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503339"/>
            <a:ext cx="10722269" cy="114309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7298F385-A64B-D86B-611C-3402586CB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Generative Modeling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09C2B5-6959-6EF5-7284-46078C4C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87</a:t>
            </a:fld>
            <a:endParaRPr lang="en-GB"/>
          </a:p>
        </p:txBody>
      </p:sp>
      <p:pic>
        <p:nvPicPr>
          <p:cNvPr id="7" name="Picture 6" descr="A diagram of a model&#10;&#10;AI-generated content may be incorrect.">
            <a:extLst>
              <a:ext uri="{FF2B5EF4-FFF2-40B4-BE49-F238E27FC236}">
                <a16:creationId xmlns:a16="http://schemas.microsoft.com/office/drawing/2014/main" id="{CA87F9D5-9580-BD92-0E63-B4C1F5951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77" y="1422397"/>
            <a:ext cx="9533446" cy="383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77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62948-607E-BBA5-F2D6-843E94DAB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Colors in the Human Eye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C8578-E836-299E-1D77-22B40B3F9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35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/>
              <a:t>retina: image sensor of human eye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two kinds of light receptors on surface of retina: rods (monochromatic vision) and cones (color-sensitve cells)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three types of cones: red, green, blue</a:t>
            </a:r>
          </a:p>
          <a:p>
            <a:pPr marL="0" indent="0">
              <a:buNone/>
            </a:pPr>
            <a:r>
              <a:rPr lang="de-DE" sz="2400" dirty="0">
                <a:sym typeface="Wingdings" panose="05000000000000000000" pitchFamily="2" charset="2"/>
              </a:rPr>
              <a:t> </a:t>
            </a:r>
            <a:r>
              <a:rPr lang="de-DE" sz="2400" dirty="0"/>
              <a:t>combinations of red, green, and blue create perceived colors</a:t>
            </a:r>
          </a:p>
        </p:txBody>
      </p:sp>
      <p:pic>
        <p:nvPicPr>
          <p:cNvPr id="5" name="Picture 4" descr="A diagram of a chart&#10;&#10;Description automatically generated with medium confidence">
            <a:extLst>
              <a:ext uri="{FF2B5EF4-FFF2-40B4-BE49-F238E27FC236}">
                <a16:creationId xmlns:a16="http://schemas.microsoft.com/office/drawing/2014/main" id="{A9454570-4129-B4A8-E3BB-8796EBA9C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710" y="2485496"/>
            <a:ext cx="5750290" cy="423597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4154-B36E-019E-F222-77FC116A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7459D-C17B-457B-A8A3-D973C2121444}" type="slidenum">
              <a:rPr lang="en-GB" smtClean="0"/>
              <a:t>9</a:t>
            </a:fld>
            <a:endParaRPr lang="en-GB"/>
          </a:p>
        </p:txBody>
      </p:sp>
      <p:pic>
        <p:nvPicPr>
          <p:cNvPr id="7" name="Picture 6" descr="A diagram of the eyeball&#10;&#10;Description automatically generated">
            <a:extLst>
              <a:ext uri="{FF2B5EF4-FFF2-40B4-BE49-F238E27FC236}">
                <a16:creationId xmlns:a16="http://schemas.microsoft.com/office/drawing/2014/main" id="{B2E3D100-D4B6-914E-A936-70297C0DD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50" y="0"/>
            <a:ext cx="33337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06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3227</Words>
  <Application>Microsoft Macintosh PowerPoint</Application>
  <PresentationFormat>Breitbild</PresentationFormat>
  <Paragraphs>613</Paragraphs>
  <Slides>87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87</vt:i4>
      </vt:variant>
    </vt:vector>
  </HeadingPairs>
  <TitlesOfParts>
    <vt:vector size="93" baseType="lpstr">
      <vt:lpstr>Aptos</vt:lpstr>
      <vt:lpstr>Aptos Display</vt:lpstr>
      <vt:lpstr>Arial</vt:lpstr>
      <vt:lpstr>Cambria Math</vt:lpstr>
      <vt:lpstr>Wingdings</vt:lpstr>
      <vt:lpstr>Office Theme</vt:lpstr>
      <vt:lpstr>Computer Vision</vt:lpstr>
      <vt:lpstr>Goal of Computer Vision</vt:lpstr>
      <vt:lpstr>Applications of Computer Vision</vt:lpstr>
      <vt:lpstr>Digital Image Acquisition Process</vt:lpstr>
      <vt:lpstr>Photons to Electrons</vt:lpstr>
      <vt:lpstr>Digitizing: Sampling &amp; Quantization</vt:lpstr>
      <vt:lpstr>Discrete Intensity Levels</vt:lpstr>
      <vt:lpstr>Image as Two-Dimensional Function</vt:lpstr>
      <vt:lpstr>Colors in the Human Eye</vt:lpstr>
      <vt:lpstr>Primary Colors</vt:lpstr>
      <vt:lpstr>RGB Color Model</vt:lpstr>
      <vt:lpstr>Color Sensing</vt:lpstr>
      <vt:lpstr>Image Processing</vt:lpstr>
      <vt:lpstr>Image Understanding (Recognition)</vt:lpstr>
      <vt:lpstr>Need for ML</vt:lpstr>
      <vt:lpstr>Image Classification</vt:lpstr>
      <vt:lpstr>MNIST</vt:lpstr>
      <vt:lpstr>CIFAR-10</vt:lpstr>
      <vt:lpstr>Image Classification with Linear Regression</vt:lpstr>
      <vt:lpstr>Simplified Matrix Multiplication: Bias Trick</vt:lpstr>
      <vt:lpstr>PowerPoint-Präsentation</vt:lpstr>
      <vt:lpstr>Image Classification with kNN</vt:lpstr>
      <vt:lpstr>Image Classification with kNN</vt:lpstr>
      <vt:lpstr>In Reality: Lots of Categories</vt:lpstr>
      <vt:lpstr>ImageNet</vt:lpstr>
      <vt:lpstr>Recap: Feed-Forward Neural Networks</vt:lpstr>
      <vt:lpstr>Inductive Bias</vt:lpstr>
      <vt:lpstr>Convolutional Neural Networks (CNN or ConvNet)</vt:lpstr>
      <vt:lpstr>Grid-Like Data</vt:lpstr>
      <vt:lpstr>Convolution Operation</vt:lpstr>
      <vt:lpstr>Regularization Effects</vt:lpstr>
      <vt:lpstr>Channel Mixing</vt:lpstr>
      <vt:lpstr>Striding and Padding</vt:lpstr>
      <vt:lpstr>Another Ingredient: Pooling</vt:lpstr>
      <vt:lpstr>Putting It All Together</vt:lpstr>
      <vt:lpstr>PowerPoint-Präsentation</vt:lpstr>
      <vt:lpstr>PowerPoint-Präsentation</vt:lpstr>
      <vt:lpstr>Data Augmentation</vt:lpstr>
      <vt:lpstr>PowerPoint-Präsentation</vt:lpstr>
      <vt:lpstr>Rise of Deep Learning</vt:lpstr>
      <vt:lpstr>PowerPoint-Präsentation</vt:lpstr>
      <vt:lpstr>PowerPoint-Präsentation</vt:lpstr>
      <vt:lpstr>Skip Connections</vt:lpstr>
      <vt:lpstr>Foundation Models</vt:lpstr>
      <vt:lpstr>Feature Extraction</vt:lpstr>
      <vt:lpstr>Finetuning</vt:lpstr>
      <vt:lpstr>Finetuning Scenarios</vt:lpstr>
      <vt:lpstr>Different Image Classification Techniques</vt:lpstr>
      <vt:lpstr>Semantic Segmentation</vt:lpstr>
      <vt:lpstr>PASCAL VOC Data Set</vt:lpstr>
      <vt:lpstr>MS COCO Data Set</vt:lpstr>
      <vt:lpstr>Object Segmentation from DINO</vt:lpstr>
      <vt:lpstr>Classification of Each Pixel</vt:lpstr>
      <vt:lpstr>Idea: Fully Convolutional, No Downsampling</vt:lpstr>
      <vt:lpstr>Upsampling to the Rescue</vt:lpstr>
      <vt:lpstr>Reverse Pooling</vt:lpstr>
      <vt:lpstr>Reverse Convolution</vt:lpstr>
      <vt:lpstr>U-Net</vt:lpstr>
      <vt:lpstr>Aside: Autoencoders</vt:lpstr>
      <vt:lpstr>Autoencoder</vt:lpstr>
      <vt:lpstr>Denoising Autoencoder</vt:lpstr>
      <vt:lpstr>Object Detection</vt:lpstr>
      <vt:lpstr>PowerPoint-Präsentation</vt:lpstr>
      <vt:lpstr>Performance Evaluation of Localization</vt:lpstr>
      <vt:lpstr>PowerPoint-Präsentation</vt:lpstr>
      <vt:lpstr>Localization for Multiple-Object Images</vt:lpstr>
      <vt:lpstr>Region-Based Convolutional Neural Network (R-CNN)</vt:lpstr>
      <vt:lpstr>Fast R-CNN: Crop ConvNet Features</vt:lpstr>
      <vt:lpstr>Faster R-CNN: Use Region Proposal Network</vt:lpstr>
      <vt:lpstr>Feature Pyramid Network (FPN)</vt:lpstr>
      <vt:lpstr>Single-Stage Detectors: Drop Per-Region Computation</vt:lpstr>
      <vt:lpstr>YOLO: Real-Time Object Detection</vt:lpstr>
      <vt:lpstr>Instance Segmentation</vt:lpstr>
      <vt:lpstr>Add Additional Network Heads to R-CNN</vt:lpstr>
      <vt:lpstr>PowerPoint-Präsentation</vt:lpstr>
      <vt:lpstr>PowerPoint-Präsentation</vt:lpstr>
      <vt:lpstr>PowerPoint-Präsentation</vt:lpstr>
      <vt:lpstr>Panoptic Segmentation</vt:lpstr>
      <vt:lpstr>Promptable Segmentation with Transformers</vt:lpstr>
      <vt:lpstr>Image Synthesis</vt:lpstr>
      <vt:lpstr>PowerPoint-Präsentation</vt:lpstr>
      <vt:lpstr>PowerPoint-Präsentation</vt:lpstr>
      <vt:lpstr>Generative vs Predictive/Discriminative Models</vt:lpstr>
      <vt:lpstr>PowerPoint-Präsentation</vt:lpstr>
      <vt:lpstr>Deep Learning for Generative AI</vt:lpstr>
      <vt:lpstr>Different Model Types for Image Synthesis</vt:lpstr>
      <vt:lpstr>Generative Modeling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51</cp:revision>
  <dcterms:created xsi:type="dcterms:W3CDTF">2025-01-09T11:24:27Z</dcterms:created>
  <dcterms:modified xsi:type="dcterms:W3CDTF">2026-02-23T13:47:35Z</dcterms:modified>
</cp:coreProperties>
</file>

<file path=docProps/thumbnail.jpeg>
</file>